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76" r:id="rId3"/>
    <p:sldId id="277" r:id="rId4"/>
    <p:sldId id="278" r:id="rId5"/>
    <p:sldId id="279" r:id="rId6"/>
    <p:sldId id="257" r:id="rId7"/>
    <p:sldId id="258" r:id="rId8"/>
    <p:sldId id="259" r:id="rId9"/>
    <p:sldId id="260" r:id="rId10"/>
    <p:sldId id="261" r:id="rId11"/>
    <p:sldId id="262" r:id="rId12"/>
    <p:sldId id="263" r:id="rId13"/>
    <p:sldId id="264" r:id="rId14"/>
    <p:sldId id="265" r:id="rId15"/>
    <p:sldId id="266" r:id="rId16"/>
    <p:sldId id="267" r:id="rId17"/>
    <p:sldId id="280" r:id="rId18"/>
    <p:sldId id="269" r:id="rId19"/>
    <p:sldId id="270" r:id="rId20"/>
    <p:sldId id="281" r:id="rId21"/>
    <p:sldId id="268" r:id="rId22"/>
    <p:sldId id="271" r:id="rId23"/>
    <p:sldId id="272" r:id="rId24"/>
    <p:sldId id="273" r:id="rId25"/>
    <p:sldId id="274" r:id="rId26"/>
    <p:sldId id="275" r:id="rId27"/>
  </p:sldIdLst>
  <p:sldSz cx="14630400" cy="8229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69" y="10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f25d13485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2f25d13485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f4377f7f5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2f4377f7f5f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97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0650966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220650966ff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f386793ae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f386793ae0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90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828800" y="1346836"/>
            <a:ext cx="10972800" cy="2865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828800" y="4322446"/>
            <a:ext cx="10972800" cy="19869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00"/>
              </a:spcBef>
              <a:spcAft>
                <a:spcPts val="0"/>
              </a:spcAft>
              <a:buClr>
                <a:schemeClr val="dk1"/>
              </a:buClr>
              <a:buSzPts val="2880"/>
              <a:buNone/>
              <a:defRPr sz="288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160"/>
              <a:buNone/>
              <a:defRPr sz="2160"/>
            </a:lvl3pPr>
            <a:lvl4pPr lvl="3" algn="ctr">
              <a:lnSpc>
                <a:spcPct val="90000"/>
              </a:lnSpc>
              <a:spcBef>
                <a:spcPts val="600"/>
              </a:spcBef>
              <a:spcAft>
                <a:spcPts val="0"/>
              </a:spcAft>
              <a:buClr>
                <a:schemeClr val="dk1"/>
              </a:buClr>
              <a:buSzPts val="1920"/>
              <a:buNone/>
              <a:defRPr sz="1920"/>
            </a:lvl4pPr>
            <a:lvl5pPr lvl="4" algn="ctr">
              <a:lnSpc>
                <a:spcPct val="90000"/>
              </a:lnSpc>
              <a:spcBef>
                <a:spcPts val="600"/>
              </a:spcBef>
              <a:spcAft>
                <a:spcPts val="0"/>
              </a:spcAft>
              <a:buClr>
                <a:schemeClr val="dk1"/>
              </a:buClr>
              <a:buSzPts val="1920"/>
              <a:buNone/>
              <a:defRPr sz="1920"/>
            </a:lvl5pPr>
            <a:lvl6pPr lvl="5" algn="ctr">
              <a:lnSpc>
                <a:spcPct val="90000"/>
              </a:lnSpc>
              <a:spcBef>
                <a:spcPts val="600"/>
              </a:spcBef>
              <a:spcAft>
                <a:spcPts val="0"/>
              </a:spcAft>
              <a:buClr>
                <a:schemeClr val="dk1"/>
              </a:buClr>
              <a:buSzPts val="1920"/>
              <a:buNone/>
              <a:defRPr sz="1920"/>
            </a:lvl6pPr>
            <a:lvl7pPr lvl="6" algn="ctr">
              <a:lnSpc>
                <a:spcPct val="90000"/>
              </a:lnSpc>
              <a:spcBef>
                <a:spcPts val="600"/>
              </a:spcBef>
              <a:spcAft>
                <a:spcPts val="0"/>
              </a:spcAft>
              <a:buClr>
                <a:schemeClr val="dk1"/>
              </a:buClr>
              <a:buSzPts val="1920"/>
              <a:buNone/>
              <a:defRPr sz="1920"/>
            </a:lvl7pPr>
            <a:lvl8pPr lvl="7" algn="ctr">
              <a:lnSpc>
                <a:spcPct val="90000"/>
              </a:lnSpc>
              <a:spcBef>
                <a:spcPts val="600"/>
              </a:spcBef>
              <a:spcAft>
                <a:spcPts val="0"/>
              </a:spcAft>
              <a:buClr>
                <a:schemeClr val="dk1"/>
              </a:buClr>
              <a:buSzPts val="1920"/>
              <a:buNone/>
              <a:defRPr sz="1920"/>
            </a:lvl8pPr>
            <a:lvl9pPr lvl="8" algn="ctr">
              <a:lnSpc>
                <a:spcPct val="90000"/>
              </a:lnSpc>
              <a:spcBef>
                <a:spcPts val="600"/>
              </a:spcBef>
              <a:spcAft>
                <a:spcPts val="0"/>
              </a:spcAft>
              <a:buClr>
                <a:schemeClr val="dk1"/>
              </a:buClr>
              <a:buSzPts val="1920"/>
              <a:buNone/>
              <a:defRPr sz="1920"/>
            </a:lvl9pPr>
          </a:lstStyle>
          <a:p>
            <a:endParaRPr/>
          </a:p>
        </p:txBody>
      </p:sp>
      <p:sp>
        <p:nvSpPr>
          <p:cNvPr id="14" name="Google Shape;14;p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4704397" y="-1507807"/>
            <a:ext cx="5221606" cy="126187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8560117" y="2347913"/>
            <a:ext cx="6974206" cy="31546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159317" y="-715327"/>
            <a:ext cx="6974206" cy="9281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98220" y="2051686"/>
            <a:ext cx="12618720" cy="34232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998220" y="5507356"/>
            <a:ext cx="12618720" cy="1800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rgbClr val="888888"/>
              </a:buClr>
              <a:buSzPts val="2880"/>
              <a:buNone/>
              <a:defRPr sz="288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160"/>
              <a:buNone/>
              <a:defRPr sz="2160">
                <a:solidFill>
                  <a:srgbClr val="888888"/>
                </a:solidFill>
              </a:defRPr>
            </a:lvl3pPr>
            <a:lvl4pPr marL="1828800" lvl="3" indent="-228600" algn="l">
              <a:lnSpc>
                <a:spcPct val="90000"/>
              </a:lnSpc>
              <a:spcBef>
                <a:spcPts val="600"/>
              </a:spcBef>
              <a:spcAft>
                <a:spcPts val="0"/>
              </a:spcAft>
              <a:buClr>
                <a:srgbClr val="888888"/>
              </a:buClr>
              <a:buSzPts val="1920"/>
              <a:buNone/>
              <a:defRPr sz="1920">
                <a:solidFill>
                  <a:srgbClr val="888888"/>
                </a:solidFill>
              </a:defRPr>
            </a:lvl4pPr>
            <a:lvl5pPr marL="2286000" lvl="4" indent="-228600" algn="l">
              <a:lnSpc>
                <a:spcPct val="90000"/>
              </a:lnSpc>
              <a:spcBef>
                <a:spcPts val="600"/>
              </a:spcBef>
              <a:spcAft>
                <a:spcPts val="0"/>
              </a:spcAft>
              <a:buClr>
                <a:srgbClr val="888888"/>
              </a:buClr>
              <a:buSzPts val="1920"/>
              <a:buNone/>
              <a:defRPr sz="1920">
                <a:solidFill>
                  <a:srgbClr val="888888"/>
                </a:solidFill>
              </a:defRPr>
            </a:lvl5pPr>
            <a:lvl6pPr marL="2743200" lvl="5" indent="-228600" algn="l">
              <a:lnSpc>
                <a:spcPct val="90000"/>
              </a:lnSpc>
              <a:spcBef>
                <a:spcPts val="600"/>
              </a:spcBef>
              <a:spcAft>
                <a:spcPts val="0"/>
              </a:spcAft>
              <a:buClr>
                <a:srgbClr val="888888"/>
              </a:buClr>
              <a:buSzPts val="1920"/>
              <a:buNone/>
              <a:defRPr sz="1920">
                <a:solidFill>
                  <a:srgbClr val="888888"/>
                </a:solidFill>
              </a:defRPr>
            </a:lvl6pPr>
            <a:lvl7pPr marL="3200400" lvl="6" indent="-228600" algn="l">
              <a:lnSpc>
                <a:spcPct val="90000"/>
              </a:lnSpc>
              <a:spcBef>
                <a:spcPts val="600"/>
              </a:spcBef>
              <a:spcAft>
                <a:spcPts val="0"/>
              </a:spcAft>
              <a:buClr>
                <a:srgbClr val="888888"/>
              </a:buClr>
              <a:buSzPts val="1920"/>
              <a:buNone/>
              <a:defRPr sz="1920">
                <a:solidFill>
                  <a:srgbClr val="888888"/>
                </a:solidFill>
              </a:defRPr>
            </a:lvl7pPr>
            <a:lvl8pPr marL="3657600" lvl="7" indent="-228600" algn="l">
              <a:lnSpc>
                <a:spcPct val="90000"/>
              </a:lnSpc>
              <a:spcBef>
                <a:spcPts val="600"/>
              </a:spcBef>
              <a:spcAft>
                <a:spcPts val="0"/>
              </a:spcAft>
              <a:buClr>
                <a:srgbClr val="888888"/>
              </a:buClr>
              <a:buSzPts val="1920"/>
              <a:buNone/>
              <a:defRPr sz="1920">
                <a:solidFill>
                  <a:srgbClr val="888888"/>
                </a:solidFill>
              </a:defRPr>
            </a:lvl8pPr>
            <a:lvl9pPr marL="4114800" lvl="8" indent="-228600" algn="l">
              <a:lnSpc>
                <a:spcPct val="90000"/>
              </a:lnSpc>
              <a:spcBef>
                <a:spcPts val="600"/>
              </a:spcBef>
              <a:spcAft>
                <a:spcPts val="0"/>
              </a:spcAft>
              <a:buClr>
                <a:srgbClr val="888888"/>
              </a:buClr>
              <a:buSzPts val="1920"/>
              <a:buNone/>
              <a:defRPr sz="1920">
                <a:solidFill>
                  <a:srgbClr val="888888"/>
                </a:solidFill>
              </a:defRPr>
            </a:lvl9pPr>
          </a:lstStyle>
          <a:p>
            <a:endParaRPr/>
          </a:p>
        </p:txBody>
      </p:sp>
      <p:sp>
        <p:nvSpPr>
          <p:cNvPr id="26" name="Google Shape;26;p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10058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74066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007746"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007746" y="2017396"/>
            <a:ext cx="6189344"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39" name="Google Shape;39;p6"/>
          <p:cNvSpPr txBox="1">
            <a:spLocks noGrp="1"/>
          </p:cNvSpPr>
          <p:nvPr>
            <p:ph type="body" idx="2"/>
          </p:nvPr>
        </p:nvSpPr>
        <p:spPr>
          <a:xfrm>
            <a:off x="1007746" y="3006090"/>
            <a:ext cx="6189344"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7406640" y="2017396"/>
            <a:ext cx="6219826"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41" name="Google Shape;41;p6"/>
          <p:cNvSpPr txBox="1">
            <a:spLocks noGrp="1"/>
          </p:cNvSpPr>
          <p:nvPr>
            <p:ph type="body" idx="4"/>
          </p:nvPr>
        </p:nvSpPr>
        <p:spPr>
          <a:xfrm>
            <a:off x="7406640" y="3006090"/>
            <a:ext cx="6219826"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6219826" y="1184911"/>
            <a:ext cx="7406640" cy="5848350"/>
          </a:xfrm>
          <a:prstGeom prst="rect">
            <a:avLst/>
          </a:prstGeom>
          <a:noFill/>
          <a:ln>
            <a:noFill/>
          </a:ln>
        </p:spPr>
        <p:txBody>
          <a:bodyPr spcFirstLastPara="1" wrap="square" lIns="91425" tIns="45700" rIns="91425" bIns="45700" anchor="t" anchorCtr="0">
            <a:normAutofit/>
          </a:bodyPr>
          <a:lstStyle>
            <a:lvl1pPr marL="457200" lvl="0" indent="-472440" algn="l">
              <a:lnSpc>
                <a:spcPct val="90000"/>
              </a:lnSpc>
              <a:spcBef>
                <a:spcPts val="1200"/>
              </a:spcBef>
              <a:spcAft>
                <a:spcPts val="0"/>
              </a:spcAft>
              <a:buClr>
                <a:schemeClr val="dk1"/>
              </a:buClr>
              <a:buSzPts val="3840"/>
              <a:buChar char="•"/>
              <a:defRPr sz="3840"/>
            </a:lvl1pPr>
            <a:lvl2pPr marL="914400" lvl="1" indent="-441960" algn="l">
              <a:lnSpc>
                <a:spcPct val="90000"/>
              </a:lnSpc>
              <a:spcBef>
                <a:spcPts val="600"/>
              </a:spcBef>
              <a:spcAft>
                <a:spcPts val="0"/>
              </a:spcAft>
              <a:buClr>
                <a:schemeClr val="dk1"/>
              </a:buClr>
              <a:buSzPts val="3360"/>
              <a:buChar char="•"/>
              <a:defRPr sz="3359"/>
            </a:lvl2pPr>
            <a:lvl3pPr marL="1371600" lvl="2" indent="-411480" algn="l">
              <a:lnSpc>
                <a:spcPct val="90000"/>
              </a:lnSpc>
              <a:spcBef>
                <a:spcPts val="600"/>
              </a:spcBef>
              <a:spcAft>
                <a:spcPts val="0"/>
              </a:spcAft>
              <a:buClr>
                <a:schemeClr val="dk1"/>
              </a:buClr>
              <a:buSzPts val="2880"/>
              <a:buChar char="•"/>
              <a:defRPr sz="288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57" name="Google Shape;57;p9"/>
          <p:cNvSpPr txBox="1">
            <a:spLocks noGrp="1"/>
          </p:cNvSpPr>
          <p:nvPr>
            <p:ph type="body" idx="2"/>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58" name="Google Shape;58;p9"/>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6219826" y="1184911"/>
            <a:ext cx="7406640" cy="5848350"/>
          </a:xfrm>
          <a:prstGeom prst="rect">
            <a:avLst/>
          </a:prstGeom>
          <a:noFill/>
          <a:ln>
            <a:noFill/>
          </a:ln>
        </p:spPr>
      </p:sp>
      <p:sp>
        <p:nvSpPr>
          <p:cNvPr id="64" name="Google Shape;64;p10"/>
          <p:cNvSpPr txBox="1">
            <a:spLocks noGrp="1"/>
          </p:cNvSpPr>
          <p:nvPr>
            <p:ph type="body" idx="1"/>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65" name="Google Shape;65;p10"/>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280"/>
              <a:buFont typeface="Calibri"/>
              <a:buNone/>
              <a:defRPr sz="52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200"/>
              </a:spcBef>
              <a:spcAft>
                <a:spcPts val="0"/>
              </a:spcAft>
              <a:buClr>
                <a:schemeClr val="dk1"/>
              </a:buClr>
              <a:buSzPts val="3360"/>
              <a:buFont typeface="Arial"/>
              <a:buChar char="•"/>
              <a:defRPr sz="3359" b="0" i="0" u="none" strike="noStrike" cap="none">
                <a:solidFill>
                  <a:schemeClr val="dk1"/>
                </a:solidFill>
                <a:latin typeface="Calibri"/>
                <a:ea typeface="Calibri"/>
                <a:cs typeface="Calibri"/>
                <a:sym typeface="Calibri"/>
              </a:defRPr>
            </a:lvl1pPr>
            <a:lvl2pPr marL="914400" marR="0" lvl="1" indent="-411480" algn="l" rtl="0">
              <a:lnSpc>
                <a:spcPct val="90000"/>
              </a:lnSpc>
              <a:spcBef>
                <a:spcPts val="600"/>
              </a:spcBef>
              <a:spcAft>
                <a:spcPts val="0"/>
              </a:spcAft>
              <a:buClr>
                <a:schemeClr val="dk1"/>
              </a:buClr>
              <a:buSzPts val="2880"/>
              <a:buFont typeface="Arial"/>
              <a:buChar char="•"/>
              <a:defRPr sz="288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4pPr>
            <a:lvl5pPr marL="2286000" marR="0" lvl="4"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5pPr>
            <a:lvl6pPr marL="2743200" marR="0" lvl="5"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6pPr>
            <a:lvl7pPr marL="3200400" marR="0" lvl="6"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7pPr>
            <a:lvl8pPr marL="3657600" marR="0" lvl="7"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8pPr>
            <a:lvl9pPr marL="4114800" marR="0" lvl="8"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40" b="0" i="0" u="none" strike="noStrike" cap="none">
                <a:solidFill>
                  <a:srgbClr val="888888"/>
                </a:solidFill>
                <a:latin typeface="Calibri"/>
                <a:ea typeface="Calibri"/>
                <a:cs typeface="Calibri"/>
                <a:sym typeface="Calibri"/>
              </a:defRPr>
            </a:lvl1pPr>
            <a:lvl2pPr marL="0" marR="0" lvl="1" indent="0" algn="r" rtl="0">
              <a:spcBef>
                <a:spcPts val="0"/>
              </a:spcBef>
              <a:buNone/>
              <a:defRPr sz="1440" b="0" i="0" u="none" strike="noStrike" cap="none">
                <a:solidFill>
                  <a:srgbClr val="888888"/>
                </a:solidFill>
                <a:latin typeface="Calibri"/>
                <a:ea typeface="Calibri"/>
                <a:cs typeface="Calibri"/>
                <a:sym typeface="Calibri"/>
              </a:defRPr>
            </a:lvl2pPr>
            <a:lvl3pPr marL="0" marR="0" lvl="2" indent="0" algn="r" rtl="0">
              <a:spcBef>
                <a:spcPts val="0"/>
              </a:spcBef>
              <a:buNone/>
              <a:defRPr sz="1440" b="0" i="0" u="none" strike="noStrike" cap="none">
                <a:solidFill>
                  <a:srgbClr val="888888"/>
                </a:solidFill>
                <a:latin typeface="Calibri"/>
                <a:ea typeface="Calibri"/>
                <a:cs typeface="Calibri"/>
                <a:sym typeface="Calibri"/>
              </a:defRPr>
            </a:lvl3pPr>
            <a:lvl4pPr marL="0" marR="0" lvl="3" indent="0" algn="r" rtl="0">
              <a:spcBef>
                <a:spcPts val="0"/>
              </a:spcBef>
              <a:buNone/>
              <a:defRPr sz="1440" b="0" i="0" u="none" strike="noStrike" cap="none">
                <a:solidFill>
                  <a:srgbClr val="888888"/>
                </a:solidFill>
                <a:latin typeface="Calibri"/>
                <a:ea typeface="Calibri"/>
                <a:cs typeface="Calibri"/>
                <a:sym typeface="Calibri"/>
              </a:defRPr>
            </a:lvl4pPr>
            <a:lvl5pPr marL="0" marR="0" lvl="4" indent="0" algn="r" rtl="0">
              <a:spcBef>
                <a:spcPts val="0"/>
              </a:spcBef>
              <a:buNone/>
              <a:defRPr sz="1440" b="0" i="0" u="none" strike="noStrike" cap="none">
                <a:solidFill>
                  <a:srgbClr val="888888"/>
                </a:solidFill>
                <a:latin typeface="Calibri"/>
                <a:ea typeface="Calibri"/>
                <a:cs typeface="Calibri"/>
                <a:sym typeface="Calibri"/>
              </a:defRPr>
            </a:lvl5pPr>
            <a:lvl6pPr marL="0" marR="0" lvl="5" indent="0" algn="r" rtl="0">
              <a:spcBef>
                <a:spcPts val="0"/>
              </a:spcBef>
              <a:buNone/>
              <a:defRPr sz="1440" b="0" i="0" u="none" strike="noStrike" cap="none">
                <a:solidFill>
                  <a:srgbClr val="888888"/>
                </a:solidFill>
                <a:latin typeface="Calibri"/>
                <a:ea typeface="Calibri"/>
                <a:cs typeface="Calibri"/>
                <a:sym typeface="Calibri"/>
              </a:defRPr>
            </a:lvl6pPr>
            <a:lvl7pPr marL="0" marR="0" lvl="6" indent="0" algn="r" rtl="0">
              <a:spcBef>
                <a:spcPts val="0"/>
              </a:spcBef>
              <a:buNone/>
              <a:defRPr sz="1440" b="0" i="0" u="none" strike="noStrike" cap="none">
                <a:solidFill>
                  <a:srgbClr val="888888"/>
                </a:solidFill>
                <a:latin typeface="Calibri"/>
                <a:ea typeface="Calibri"/>
                <a:cs typeface="Calibri"/>
                <a:sym typeface="Calibri"/>
              </a:defRPr>
            </a:lvl7pPr>
            <a:lvl8pPr marL="0" marR="0" lvl="7" indent="0" algn="r" rtl="0">
              <a:spcBef>
                <a:spcPts val="0"/>
              </a:spcBef>
              <a:buNone/>
              <a:defRPr sz="1440" b="0" i="0" u="none" strike="noStrike" cap="none">
                <a:solidFill>
                  <a:srgbClr val="888888"/>
                </a:solidFill>
                <a:latin typeface="Calibri"/>
                <a:ea typeface="Calibri"/>
                <a:cs typeface="Calibri"/>
                <a:sym typeface="Calibri"/>
              </a:defRPr>
            </a:lvl8pPr>
            <a:lvl9pPr marL="0" marR="0" lvl="8" indent="0" algn="r" rtl="0">
              <a:spcBef>
                <a:spcPts val="0"/>
              </a:spcBef>
              <a:buNone/>
              <a:defRPr sz="14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hyperlink" Target="http://drive.google.com/file/d/1NE7I-C8E6FeOsfy1H4cBO9xDWi6YO6hh/view"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4630400" cy="8229601"/>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3"/>
          <p:cNvPicPr preferRelativeResize="0"/>
          <p:nvPr/>
        </p:nvPicPr>
        <p:blipFill rotWithShape="1">
          <a:blip r:embed="rId3">
            <a:alphaModFix/>
          </a:blip>
          <a:srcRect r="30181" b="34753"/>
          <a:stretch/>
        </p:blipFill>
        <p:spPr>
          <a:xfrm>
            <a:off x="7315200" y="1"/>
            <a:ext cx="7315200" cy="8229600"/>
          </a:xfrm>
          <a:prstGeom prst="rect">
            <a:avLst/>
          </a:prstGeom>
          <a:noFill/>
          <a:ln>
            <a:noFill/>
          </a:ln>
        </p:spPr>
      </p:pic>
      <p:sp>
        <p:nvSpPr>
          <p:cNvPr id="86" name="Google Shape;86;p13"/>
          <p:cNvSpPr txBox="1"/>
          <p:nvPr/>
        </p:nvSpPr>
        <p:spPr>
          <a:xfrm>
            <a:off x="757347" y="2555675"/>
            <a:ext cx="12752797"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5400" b="1" i="0" u="none" strike="noStrike" cap="none">
                <a:solidFill>
                  <a:srgbClr val="16408C"/>
                </a:solidFill>
                <a:latin typeface="Trebuchet MS"/>
                <a:ea typeface="Trebuchet MS"/>
                <a:cs typeface="Trebuchet MS"/>
                <a:sym typeface="Trebuchet MS"/>
              </a:rPr>
              <a:t>Super resolution model to improve sandstone image quality using transfer learning</a:t>
            </a:r>
            <a:endParaRPr sz="5400" b="1">
              <a:solidFill>
                <a:srgbClr val="16408C"/>
              </a:solidFill>
              <a:latin typeface="Trebuchet MS"/>
              <a:ea typeface="Trebuchet MS"/>
              <a:cs typeface="Trebuchet MS"/>
              <a:sym typeface="Trebuchet MS"/>
            </a:endParaRPr>
          </a:p>
        </p:txBody>
      </p:sp>
      <p:pic>
        <p:nvPicPr>
          <p:cNvPr id="87" name="Google Shape;87;p13" descr="Uma imagem com texto, Tipo de letra, Gráficos, logótipo&#10;&#10;Descrição gerada automaticamente"/>
          <p:cNvPicPr preferRelativeResize="0"/>
          <p:nvPr/>
        </p:nvPicPr>
        <p:blipFill rotWithShape="1">
          <a:blip r:embed="rId4">
            <a:alphaModFix/>
          </a:blip>
          <a:srcRect/>
          <a:stretch/>
        </p:blipFill>
        <p:spPr>
          <a:xfrm>
            <a:off x="33135" y="-285054"/>
            <a:ext cx="6161809" cy="3466018"/>
          </a:xfrm>
          <a:prstGeom prst="rect">
            <a:avLst/>
          </a:prstGeom>
          <a:noFill/>
          <a:ln>
            <a:noFill/>
          </a:ln>
        </p:spPr>
      </p:pic>
      <p:sp>
        <p:nvSpPr>
          <p:cNvPr id="88" name="Google Shape;88;p13"/>
          <p:cNvSpPr txBox="1"/>
          <p:nvPr/>
        </p:nvSpPr>
        <p:spPr>
          <a:xfrm>
            <a:off x="1704111" y="5659859"/>
            <a:ext cx="8489021"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800" dirty="0">
                <a:solidFill>
                  <a:srgbClr val="16408C"/>
                </a:solidFill>
                <a:latin typeface="Trebuchet MS"/>
                <a:ea typeface="Trebuchet MS"/>
                <a:cs typeface="Trebuchet MS"/>
                <a:sym typeface="Trebuchet MS"/>
              </a:rPr>
              <a:t>Paulo André de Mesquita e Bomfim Leite de Castro</a:t>
            </a:r>
            <a:endParaRPr dirty="0"/>
          </a:p>
          <a:p>
            <a:pPr marL="0" marR="0" lvl="0" indent="0" algn="l" rtl="0">
              <a:spcBef>
                <a:spcPts val="0"/>
              </a:spcBef>
              <a:spcAft>
                <a:spcPts val="0"/>
              </a:spcAft>
              <a:buNone/>
            </a:pPr>
            <a:r>
              <a:rPr lang="pt-BR" sz="2800" dirty="0">
                <a:solidFill>
                  <a:srgbClr val="16408C"/>
                </a:solidFill>
                <a:latin typeface="Trebuchet MS"/>
                <a:ea typeface="Trebuchet MS"/>
                <a:cs typeface="Trebuchet MS"/>
                <a:sym typeface="Trebuchet MS"/>
              </a:rPr>
              <a:t>Vinicius Rabello Rodrigues</a:t>
            </a:r>
          </a:p>
          <a:p>
            <a:pPr marL="0" marR="0" lvl="0" indent="0" algn="l" rtl="0">
              <a:spcBef>
                <a:spcPts val="0"/>
              </a:spcBef>
              <a:spcAft>
                <a:spcPts val="0"/>
              </a:spcAft>
              <a:buNone/>
            </a:pPr>
            <a:r>
              <a:rPr lang="pt-BR" sz="2800" dirty="0">
                <a:solidFill>
                  <a:srgbClr val="16408C"/>
                </a:solidFill>
                <a:latin typeface="Trebuchet MS"/>
                <a:sym typeface="Trebuchet MS"/>
              </a:rPr>
              <a:t>R. </a:t>
            </a:r>
            <a:r>
              <a:rPr lang="pt-BR" sz="2800" dirty="0" err="1">
                <a:solidFill>
                  <a:srgbClr val="16408C"/>
                </a:solidFill>
                <a:latin typeface="Trebuchet MS"/>
                <a:sym typeface="Trebuchet MS"/>
              </a:rPr>
              <a:t>ArefiDamghani</a:t>
            </a:r>
            <a:endParaRPr lang="pt-BR" sz="2800" dirty="0">
              <a:solidFill>
                <a:srgbClr val="16408C"/>
              </a:solidFill>
              <a:latin typeface="Trebuchet MS"/>
              <a:sym typeface="Trebuchet MS"/>
            </a:endParaRPr>
          </a:p>
          <a:p>
            <a:pPr marL="0" marR="0" lvl="0" indent="0" algn="l" rtl="0">
              <a:spcBef>
                <a:spcPts val="0"/>
              </a:spcBef>
              <a:spcAft>
                <a:spcPts val="0"/>
              </a:spcAft>
              <a:buNone/>
            </a:pPr>
            <a:r>
              <a:rPr lang="pt-BR" sz="2800" dirty="0">
                <a:solidFill>
                  <a:srgbClr val="16408C"/>
                </a:solidFill>
                <a:latin typeface="Trebuchet MS"/>
                <a:sym typeface="Trebuchet MS"/>
              </a:rPr>
              <a:t>H.R. </a:t>
            </a:r>
            <a:r>
              <a:rPr lang="pt-BR" sz="2800" dirty="0" err="1">
                <a:solidFill>
                  <a:srgbClr val="16408C"/>
                </a:solidFill>
                <a:latin typeface="Trebuchet MS"/>
                <a:sym typeface="Trebuchet MS"/>
              </a:rPr>
              <a:t>Anbarlooei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p:nvPr/>
        </p:nvSpPr>
        <p:spPr>
          <a:xfrm>
            <a:off x="1064425" y="2683900"/>
            <a:ext cx="6338100" cy="1385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Insufficient data for robust training</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Risk of overfitting</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Lack of diversity</a:t>
            </a:r>
            <a:endParaRPr sz="1800">
              <a:solidFill>
                <a:srgbClr val="143C82"/>
              </a:solidFill>
              <a:latin typeface="Trebuchet MS"/>
              <a:ea typeface="Trebuchet MS"/>
              <a:cs typeface="Trebuchet MS"/>
              <a:sym typeface="Trebuchet MS"/>
            </a:endParaRPr>
          </a:p>
        </p:txBody>
      </p:sp>
      <p:pic>
        <p:nvPicPr>
          <p:cNvPr id="139" name="Google Shape;139;p18"/>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40" name="Google Shape;140;p18"/>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8"/>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Problems of training neural </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networks with limited data</a:t>
            </a:r>
            <a:endParaRPr/>
          </a:p>
        </p:txBody>
      </p:sp>
      <p:pic>
        <p:nvPicPr>
          <p:cNvPr id="142" name="Google Shape;142;p18"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43" name="Google Shape;143;p18"/>
          <p:cNvSpPr txBox="1"/>
          <p:nvPr/>
        </p:nvSpPr>
        <p:spPr>
          <a:xfrm>
            <a:off x="1064424" y="4915355"/>
            <a:ext cx="5562600" cy="1662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High-cost of data acquisition</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Financial constraints</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Time-consuming process of gathering and labeling new data</a:t>
            </a:r>
            <a:endParaRPr sz="1800">
              <a:solidFill>
                <a:srgbClr val="143C82"/>
              </a:solidFill>
              <a:latin typeface="Trebuchet MS"/>
              <a:ea typeface="Trebuchet MS"/>
              <a:cs typeface="Trebuchet MS"/>
              <a:sym typeface="Trebuchet MS"/>
            </a:endParaRPr>
          </a:p>
        </p:txBody>
      </p:sp>
      <p:sp>
        <p:nvSpPr>
          <p:cNvPr id="144" name="Google Shape;144;p18"/>
          <p:cNvSpPr txBox="1"/>
          <p:nvPr/>
        </p:nvSpPr>
        <p:spPr>
          <a:xfrm>
            <a:off x="8003376" y="2683904"/>
            <a:ext cx="5562600" cy="1908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Transition to transfer learning</a:t>
            </a:r>
            <a:endParaRPr/>
          </a:p>
          <a:p>
            <a:pPr marL="0" lvl="0" indent="0" algn="just" rtl="0">
              <a:spcBef>
                <a:spcPts val="0"/>
              </a:spcBef>
              <a:spcAft>
                <a:spcPts val="0"/>
              </a:spcAft>
              <a:buClr>
                <a:schemeClr val="dk1"/>
              </a:buClr>
              <a:buFont typeface="Arial"/>
              <a:buNone/>
            </a:pPr>
            <a:endParaRPr sz="1800" b="1">
              <a:solidFill>
                <a:srgbClr val="FF8C00"/>
              </a:solidFill>
              <a:latin typeface="Trebuchet MS"/>
              <a:ea typeface="Trebuchet MS"/>
              <a:cs typeface="Trebuchet MS"/>
              <a:sym typeface="Trebuchet MS"/>
            </a:endParaRPr>
          </a:p>
          <a:p>
            <a:pPr marL="285750" lvl="0" indent="-285750" algn="just" rtl="0">
              <a:spcBef>
                <a:spcPts val="0"/>
              </a:spcBef>
              <a:spcAft>
                <a:spcPts val="0"/>
              </a:spcAft>
              <a:buClr>
                <a:srgbClr val="143C82"/>
              </a:buClr>
              <a:buSzPts val="1800"/>
              <a:buChar char="•"/>
            </a:pPr>
            <a:r>
              <a:rPr lang="pt-BR" sz="1800">
                <a:solidFill>
                  <a:srgbClr val="143C82"/>
                </a:solidFill>
                <a:latin typeface="Trebuchet MS"/>
                <a:ea typeface="Trebuchet MS"/>
                <a:cs typeface="Trebuchet MS"/>
                <a:sym typeface="Trebuchet MS"/>
              </a:rPr>
              <a:t>Solution: Transfer learning offers a different approach to sidestepping these challenges by leveraging knowledge from pre-trained models on similar tasks. </a:t>
            </a:r>
            <a:endParaRPr sz="1800">
              <a:solidFill>
                <a:srgbClr val="143C82"/>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p:nvPr/>
        </p:nvSpPr>
        <p:spPr>
          <a:xfrm>
            <a:off x="1064423" y="2683905"/>
            <a:ext cx="6250777" cy="4021695"/>
          </a:xfrm>
          <a:prstGeom prst="rect">
            <a:avLst/>
          </a:prstGeom>
          <a:no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0" name="Google Shape;150;p19"/>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51" name="Google Shape;151;p19"/>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9"/>
          <p:cNvSpPr txBox="1"/>
          <p:nvPr/>
        </p:nvSpPr>
        <p:spPr>
          <a:xfrm>
            <a:off x="1064423" y="640839"/>
            <a:ext cx="918209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Transfer learning to</a:t>
            </a:r>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overcome such difficulties</a:t>
            </a:r>
            <a:endParaRPr sz="4000" b="1">
              <a:solidFill>
                <a:srgbClr val="FF8C00"/>
              </a:solidFill>
              <a:latin typeface="Trebuchet MS"/>
              <a:ea typeface="Trebuchet MS"/>
              <a:cs typeface="Trebuchet MS"/>
              <a:sym typeface="Trebuchet MS"/>
            </a:endParaRPr>
          </a:p>
        </p:txBody>
      </p:sp>
      <p:sp>
        <p:nvSpPr>
          <p:cNvPr id="153" name="Google Shape;153;p19"/>
          <p:cNvSpPr txBox="1"/>
          <p:nvPr/>
        </p:nvSpPr>
        <p:spPr>
          <a:xfrm>
            <a:off x="8003377" y="2577517"/>
            <a:ext cx="5562600" cy="1354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Main idea:</a:t>
            </a:r>
            <a:endParaRPr sz="2800" b="1">
              <a:solidFill>
                <a:srgbClr val="143C82"/>
              </a:solidFill>
              <a:latin typeface="Trebuchet MS"/>
              <a:ea typeface="Trebuchet MS"/>
              <a:cs typeface="Trebuchet MS"/>
              <a:sym typeface="Trebuchet MS"/>
            </a:endParaRPr>
          </a:p>
          <a:p>
            <a:pPr marL="285750" lvl="0" indent="-285750" algn="just" rtl="0">
              <a:spcBef>
                <a:spcPts val="0"/>
              </a:spcBef>
              <a:spcAft>
                <a:spcPts val="0"/>
              </a:spcAft>
              <a:buClr>
                <a:srgbClr val="143C82"/>
              </a:buClr>
              <a:buSzPts val="1800"/>
              <a:buChar char="•"/>
            </a:pPr>
            <a:r>
              <a:rPr lang="pt-BR" sz="1800">
                <a:solidFill>
                  <a:srgbClr val="143C82"/>
                </a:solidFill>
                <a:latin typeface="Trebuchet MS"/>
                <a:ea typeface="Trebuchet MS"/>
                <a:cs typeface="Trebuchet MS"/>
                <a:sym typeface="Trebuchet MS"/>
              </a:rPr>
              <a:t>Utilizes a pre-trained model to transfer knowledge from a larger synthetic dataset to the primary neural network</a:t>
            </a:r>
            <a:endParaRPr/>
          </a:p>
        </p:txBody>
      </p:sp>
      <p:pic>
        <p:nvPicPr>
          <p:cNvPr id="154" name="Google Shape;154;p19"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sp>
        <p:nvSpPr>
          <p:cNvPr id="155" name="Google Shape;155;p19"/>
          <p:cNvSpPr txBox="1"/>
          <p:nvPr/>
        </p:nvSpPr>
        <p:spPr>
          <a:xfrm>
            <a:off x="8003377" y="4033047"/>
            <a:ext cx="5562600" cy="1508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Application in SRCNN:</a:t>
            </a:r>
            <a:endParaRPr sz="2800" b="1">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Base model: Trained on </a:t>
            </a:r>
            <a:r>
              <a:rPr lang="pt-BR" sz="1800">
                <a:solidFill>
                  <a:srgbClr val="143C82"/>
                </a:solidFill>
                <a:latin typeface="Trebuchet MS"/>
                <a:ea typeface="Trebuchet MS"/>
                <a:cs typeface="Trebuchet MS"/>
                <a:sym typeface="Trebuchet MS"/>
              </a:rPr>
              <a:t>synthesized</a:t>
            </a:r>
            <a:r>
              <a:rPr lang="pt-BR" sz="1800" b="0" i="0">
                <a:solidFill>
                  <a:srgbClr val="143C82"/>
                </a:solidFill>
                <a:latin typeface="Trebuchet MS"/>
                <a:ea typeface="Trebuchet MS"/>
                <a:cs typeface="Trebuchet MS"/>
                <a:sym typeface="Trebuchet MS"/>
              </a:rPr>
              <a:t> data</a:t>
            </a:r>
            <a:endParaRPr sz="1800" b="0" i="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SRCNN: Gains broader training data and relevant features from the base model</a:t>
            </a:r>
            <a:endParaRPr/>
          </a:p>
        </p:txBody>
      </p:sp>
      <p:sp>
        <p:nvSpPr>
          <p:cNvPr id="156" name="Google Shape;156;p19"/>
          <p:cNvSpPr txBox="1"/>
          <p:nvPr/>
        </p:nvSpPr>
        <p:spPr>
          <a:xfrm>
            <a:off x="8003377" y="5642481"/>
            <a:ext cx="5562600" cy="1785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Benefits</a:t>
            </a: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Reduces the need for extensive real data collection</a:t>
            </a:r>
            <a:endParaRPr sz="1800" b="0" i="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Enables the model ability to generalize with small dataset</a:t>
            </a:r>
            <a:endParaRPr sz="1800">
              <a:solidFill>
                <a:srgbClr val="143C82"/>
              </a:solidFill>
              <a:latin typeface="Trebuchet MS"/>
              <a:ea typeface="Trebuchet MS"/>
              <a:cs typeface="Trebuchet MS"/>
              <a:sym typeface="Trebuchet MS"/>
            </a:endParaRPr>
          </a:p>
        </p:txBody>
      </p:sp>
      <p:pic>
        <p:nvPicPr>
          <p:cNvPr id="157" name="Google Shape;157;p19"/>
          <p:cNvPicPr preferRelativeResize="0"/>
          <p:nvPr/>
        </p:nvPicPr>
        <p:blipFill rotWithShape="1">
          <a:blip r:embed="rId5">
            <a:alphaModFix/>
          </a:blip>
          <a:srcRect/>
          <a:stretch/>
        </p:blipFill>
        <p:spPr>
          <a:xfrm>
            <a:off x="1143475" y="3274900"/>
            <a:ext cx="6092800" cy="2839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0"/>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63" name="Google Shape;163;p20"/>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20"/>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Challenge: how to create data that simulate the real images</a:t>
            </a:r>
            <a:endParaRPr/>
          </a:p>
        </p:txBody>
      </p:sp>
      <p:sp>
        <p:nvSpPr>
          <p:cNvPr id="165" name="Google Shape;165;p20"/>
          <p:cNvSpPr/>
          <p:nvPr/>
        </p:nvSpPr>
        <p:spPr>
          <a:xfrm>
            <a:off x="7315200" y="2683905"/>
            <a:ext cx="6250777" cy="4021695"/>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6" name="Google Shape;166;p20"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67" name="Google Shape;167;p20"/>
          <p:cNvSpPr txBox="1"/>
          <p:nvPr/>
        </p:nvSpPr>
        <p:spPr>
          <a:xfrm>
            <a:off x="1064424" y="2683903"/>
            <a:ext cx="5562600" cy="1939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Concept</a:t>
            </a:r>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Sandstone grains approximated as spheres with random sizes</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Filled a cube (rock sample) in a random distribution</a:t>
            </a:r>
            <a:endParaRPr sz="1800" b="0" i="0">
              <a:solidFill>
                <a:srgbClr val="143C82"/>
              </a:solidFill>
              <a:latin typeface="Trebuchet MS"/>
              <a:ea typeface="Trebuchet MS"/>
              <a:cs typeface="Trebuchet MS"/>
              <a:sym typeface="Trebuchet MS"/>
            </a:endParaRPr>
          </a:p>
        </p:txBody>
      </p:sp>
      <p:sp>
        <p:nvSpPr>
          <p:cNvPr id="168" name="Google Shape;168;p20"/>
          <p:cNvSpPr txBox="1"/>
          <p:nvPr/>
        </p:nvSpPr>
        <p:spPr>
          <a:xfrm>
            <a:off x="1064424" y="4881975"/>
            <a:ext cx="5562600" cy="1939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3D model creation</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Simples collision detection technique used to generate the 3D model</a:t>
            </a:r>
            <a:endParaRPr/>
          </a:p>
          <a:p>
            <a:pPr marL="285750" marR="0" lvl="0" indent="-171450" algn="just" rtl="0">
              <a:spcBef>
                <a:spcPts val="0"/>
              </a:spcBef>
              <a:spcAft>
                <a:spcPts val="0"/>
              </a:spcAft>
              <a:buClr>
                <a:schemeClr val="dk1"/>
              </a:buClr>
              <a:buSzPts val="1800"/>
              <a:buFont typeface="Arial"/>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Model sliced into 2D images for low and high-resolution data</a:t>
            </a:r>
            <a:endParaRPr/>
          </a:p>
        </p:txBody>
      </p:sp>
      <p:pic>
        <p:nvPicPr>
          <p:cNvPr id="169" name="Google Shape;169;p20" descr="Uma imagem contendo chão, no interior, mesa, pequeno&#10;&#10;Descrição gerada automaticamente"/>
          <p:cNvPicPr preferRelativeResize="0"/>
          <p:nvPr/>
        </p:nvPicPr>
        <p:blipFill rotWithShape="1">
          <a:blip r:embed="rId5">
            <a:alphaModFix/>
          </a:blip>
          <a:srcRect/>
          <a:stretch/>
        </p:blipFill>
        <p:spPr>
          <a:xfrm>
            <a:off x="7589268" y="3411085"/>
            <a:ext cx="2735718" cy="2735718"/>
          </a:xfrm>
          <a:prstGeom prst="rect">
            <a:avLst/>
          </a:prstGeom>
          <a:noFill/>
          <a:ln>
            <a:noFill/>
          </a:ln>
        </p:spPr>
      </p:pic>
      <p:pic>
        <p:nvPicPr>
          <p:cNvPr id="170" name="Google Shape;170;p20" descr="Padrão do plano de fundo&#10;&#10;Descrição gerada automaticamente com confiança baixa"/>
          <p:cNvPicPr preferRelativeResize="0"/>
          <p:nvPr/>
        </p:nvPicPr>
        <p:blipFill rotWithShape="1">
          <a:blip r:embed="rId6">
            <a:alphaModFix/>
          </a:blip>
          <a:srcRect/>
          <a:stretch/>
        </p:blipFill>
        <p:spPr>
          <a:xfrm>
            <a:off x="10577622" y="3411085"/>
            <a:ext cx="2735719" cy="2735719"/>
          </a:xfrm>
          <a:prstGeom prst="rect">
            <a:avLst/>
          </a:prstGeom>
          <a:noFill/>
          <a:ln>
            <a:noFill/>
          </a:ln>
        </p:spPr>
      </p:pic>
      <p:sp>
        <p:nvSpPr>
          <p:cNvPr id="2" name="CaixaDeTexto 1">
            <a:extLst>
              <a:ext uri="{FF2B5EF4-FFF2-40B4-BE49-F238E27FC236}">
                <a16:creationId xmlns:a16="http://schemas.microsoft.com/office/drawing/2014/main" id="{5D93748E-34A3-F866-DC8F-CDD5BB0FAAEC}"/>
              </a:ext>
            </a:extLst>
          </p:cNvPr>
          <p:cNvSpPr txBox="1"/>
          <p:nvPr/>
        </p:nvSpPr>
        <p:spPr>
          <a:xfrm>
            <a:off x="3845724" y="7129774"/>
            <a:ext cx="6130636" cy="307777"/>
          </a:xfrm>
          <a:prstGeom prst="rect">
            <a:avLst/>
          </a:prstGeom>
          <a:noFill/>
        </p:spPr>
        <p:txBody>
          <a:bodyPr wrap="square" rtlCol="0">
            <a:spAutoFit/>
          </a:bodyPr>
          <a:lstStyle/>
          <a:p>
            <a:r>
              <a:rPr lang="pt-BR" b="1" dirty="0" err="1">
                <a:solidFill>
                  <a:srgbClr val="FF0000"/>
                </a:solidFill>
              </a:rPr>
              <a:t>After</a:t>
            </a:r>
            <a:r>
              <a:rPr lang="pt-BR" b="1" dirty="0">
                <a:solidFill>
                  <a:srgbClr val="FF0000"/>
                </a:solidFill>
              </a:rPr>
              <a:t> </a:t>
            </a:r>
            <a:r>
              <a:rPr lang="pt-BR" b="1" dirty="0" err="1">
                <a:solidFill>
                  <a:srgbClr val="FF0000"/>
                </a:solidFill>
              </a:rPr>
              <a:t>this</a:t>
            </a:r>
            <a:r>
              <a:rPr lang="pt-BR" b="1" dirty="0">
                <a:solidFill>
                  <a:srgbClr val="FF0000"/>
                </a:solidFill>
              </a:rPr>
              <a:t> a </a:t>
            </a:r>
            <a:r>
              <a:rPr lang="pt-BR" b="1" dirty="0" err="1">
                <a:solidFill>
                  <a:srgbClr val="FF0000"/>
                </a:solidFill>
              </a:rPr>
              <a:t>shell</a:t>
            </a:r>
            <a:r>
              <a:rPr lang="pt-BR" b="1" dirty="0">
                <a:solidFill>
                  <a:srgbClr val="FF0000"/>
                </a:solidFill>
              </a:rPr>
              <a:t> </a:t>
            </a:r>
            <a:r>
              <a:rPr lang="pt-BR" b="1" dirty="0" err="1">
                <a:solidFill>
                  <a:srgbClr val="FF0000"/>
                </a:solidFill>
              </a:rPr>
              <a:t>image</a:t>
            </a:r>
            <a:r>
              <a:rPr lang="pt-BR" b="1" dirty="0">
                <a:solidFill>
                  <a:srgbClr val="FF0000"/>
                </a:solidFill>
              </a:rPr>
              <a:t> </a:t>
            </a:r>
            <a:r>
              <a:rPr lang="pt-BR" b="1" dirty="0" err="1">
                <a:solidFill>
                  <a:srgbClr val="FF0000"/>
                </a:solidFill>
              </a:rPr>
              <a:t>should</a:t>
            </a:r>
            <a:r>
              <a:rPr lang="pt-BR" b="1" dirty="0">
                <a:solidFill>
                  <a:srgbClr val="FF0000"/>
                </a:solidFill>
              </a:rPr>
              <a:t> </a:t>
            </a:r>
            <a:r>
              <a:rPr lang="pt-BR" b="1" dirty="0" err="1">
                <a:solidFill>
                  <a:srgbClr val="FF0000"/>
                </a:solidFill>
              </a:rPr>
              <a:t>also</a:t>
            </a:r>
            <a:r>
              <a:rPr lang="pt-BR" b="1" dirty="0">
                <a:solidFill>
                  <a:srgbClr val="FF0000"/>
                </a:solidFill>
              </a:rPr>
              <a:t> come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1"/>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76" name="Google Shape;176;p21"/>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21"/>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Challenge: how to create data that simulate the real images</a:t>
            </a:r>
            <a:endParaRPr/>
          </a:p>
        </p:txBody>
      </p:sp>
      <p:sp>
        <p:nvSpPr>
          <p:cNvPr id="178" name="Google Shape;178;p21"/>
          <p:cNvSpPr/>
          <p:nvPr/>
        </p:nvSpPr>
        <p:spPr>
          <a:xfrm>
            <a:off x="7315200" y="2683905"/>
            <a:ext cx="6250777" cy="4021695"/>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9" name="Google Shape;179;p21"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80" name="Google Shape;180;p21"/>
          <p:cNvSpPr txBox="1"/>
          <p:nvPr/>
        </p:nvSpPr>
        <p:spPr>
          <a:xfrm>
            <a:off x="1064424" y="2683903"/>
            <a:ext cx="5562600" cy="1662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Data generation</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Enable rapid generation of large volumes of data</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Provides efficient data creation within a short timeframe</a:t>
            </a:r>
            <a:endParaRPr sz="1800">
              <a:solidFill>
                <a:srgbClr val="143C82"/>
              </a:solidFill>
              <a:latin typeface="Trebuchet MS"/>
              <a:ea typeface="Trebuchet MS"/>
              <a:cs typeface="Trebuchet MS"/>
              <a:sym typeface="Trebuchet MS"/>
            </a:endParaRPr>
          </a:p>
        </p:txBody>
      </p:sp>
      <p:grpSp>
        <p:nvGrpSpPr>
          <p:cNvPr id="181" name="Google Shape;181;p21"/>
          <p:cNvGrpSpPr/>
          <p:nvPr/>
        </p:nvGrpSpPr>
        <p:grpSpPr>
          <a:xfrm>
            <a:off x="7549501" y="3591415"/>
            <a:ext cx="5782173" cy="2669749"/>
            <a:chOff x="7826333" y="3322299"/>
            <a:chExt cx="5294244" cy="2437592"/>
          </a:xfrm>
        </p:grpSpPr>
        <p:pic>
          <p:nvPicPr>
            <p:cNvPr id="182" name="Google Shape;182;p21"/>
            <p:cNvPicPr preferRelativeResize="0"/>
            <p:nvPr/>
          </p:nvPicPr>
          <p:blipFill rotWithShape="1">
            <a:blip r:embed="rId5">
              <a:alphaModFix/>
            </a:blip>
            <a:srcRect t="-155" b="-154"/>
            <a:stretch/>
          </p:blipFill>
          <p:spPr>
            <a:xfrm>
              <a:off x="7826333" y="3322299"/>
              <a:ext cx="2437592" cy="2437592"/>
            </a:xfrm>
            <a:prstGeom prst="rect">
              <a:avLst/>
            </a:prstGeom>
            <a:noFill/>
            <a:ln>
              <a:noFill/>
            </a:ln>
          </p:spPr>
        </p:pic>
        <p:pic>
          <p:nvPicPr>
            <p:cNvPr id="183" name="Google Shape;183;p21"/>
            <p:cNvPicPr preferRelativeResize="0"/>
            <p:nvPr/>
          </p:nvPicPr>
          <p:blipFill rotWithShape="1">
            <a:blip r:embed="rId6">
              <a:alphaModFix/>
            </a:blip>
            <a:srcRect/>
            <a:stretch/>
          </p:blipFill>
          <p:spPr>
            <a:xfrm>
              <a:off x="10682985" y="3322299"/>
              <a:ext cx="2437592" cy="2437592"/>
            </a:xfrm>
            <a:prstGeom prst="rect">
              <a:avLst/>
            </a:prstGeom>
            <a:noFill/>
            <a:ln>
              <a:noFill/>
            </a:ln>
          </p:spPr>
        </p:pic>
      </p:grpSp>
      <p:sp>
        <p:nvSpPr>
          <p:cNvPr id="184" name="Google Shape;184;p21"/>
          <p:cNvSpPr txBox="1"/>
          <p:nvPr/>
        </p:nvSpPr>
        <p:spPr>
          <a:xfrm>
            <a:off x="7572819" y="2952994"/>
            <a:ext cx="26156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rgbClr val="143C82"/>
                </a:solidFill>
                <a:latin typeface="Trebuchet MS"/>
                <a:ea typeface="Trebuchet MS"/>
                <a:cs typeface="Trebuchet MS"/>
                <a:sym typeface="Trebuchet MS"/>
              </a:rPr>
              <a:t>Data generation</a:t>
            </a:r>
            <a:endParaRPr sz="1800">
              <a:solidFill>
                <a:srgbClr val="143C82"/>
              </a:solidFill>
              <a:latin typeface="Trebuchet MS"/>
              <a:ea typeface="Trebuchet MS"/>
              <a:cs typeface="Trebuchet MS"/>
              <a:sym typeface="Trebuchet MS"/>
            </a:endParaRPr>
          </a:p>
        </p:txBody>
      </p:sp>
      <p:sp>
        <p:nvSpPr>
          <p:cNvPr id="185" name="Google Shape;185;p21"/>
          <p:cNvSpPr txBox="1"/>
          <p:nvPr/>
        </p:nvSpPr>
        <p:spPr>
          <a:xfrm>
            <a:off x="1064424" y="4397955"/>
            <a:ext cx="5562600" cy="2062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Image processing</a:t>
            </a:r>
            <a:endParaRPr sz="2800" b="1">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Applied a binary filter to the images</a:t>
            </a:r>
            <a:endParaRPr sz="1800">
              <a:solidFill>
                <a:srgbClr val="143C82"/>
              </a:solidFill>
              <a:latin typeface="Trebuchet MS"/>
              <a:ea typeface="Trebuchet MS"/>
              <a:cs typeface="Trebuchet MS"/>
              <a:sym typeface="Trebuchet MS"/>
            </a:endParaRPr>
          </a:p>
          <a:p>
            <a:pPr marL="914400" marR="0" lvl="1" indent="-34290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white regions represent rock; black regions represent pores </a:t>
            </a:r>
            <a:endParaRPr sz="18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Simplification facilitates and streamlines the training process</a:t>
            </a:r>
            <a:endParaRPr sz="1800">
              <a:solidFill>
                <a:srgbClr val="143C82"/>
              </a:solidFill>
              <a:latin typeface="Trebuchet MS"/>
              <a:ea typeface="Trebuchet MS"/>
              <a:cs typeface="Trebuchet MS"/>
              <a:sym typeface="Trebuchet MS"/>
            </a:endParaRPr>
          </a:p>
        </p:txBody>
      </p:sp>
      <p:sp>
        <p:nvSpPr>
          <p:cNvPr id="186" name="Google Shape;186;p21"/>
          <p:cNvSpPr txBox="1"/>
          <p:nvPr/>
        </p:nvSpPr>
        <p:spPr>
          <a:xfrm>
            <a:off x="10692746" y="2952994"/>
            <a:ext cx="26156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a:solidFill>
                  <a:srgbClr val="143C82"/>
                </a:solidFill>
                <a:latin typeface="Trebuchet MS"/>
                <a:ea typeface="Trebuchet MS"/>
                <a:cs typeface="Trebuchet MS"/>
                <a:sym typeface="Trebuchet MS"/>
              </a:rPr>
              <a:t>After image processing</a:t>
            </a:r>
            <a:endParaRPr sz="1800">
              <a:solidFill>
                <a:srgbClr val="143C82"/>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2"/>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92" name="Google Shape;192;p22"/>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2"/>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SRCNN model using transfer </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learning</a:t>
            </a:r>
            <a:endParaRPr sz="4000" b="1">
              <a:solidFill>
                <a:srgbClr val="FF8C00"/>
              </a:solidFill>
              <a:latin typeface="Trebuchet MS"/>
              <a:ea typeface="Trebuchet MS"/>
              <a:cs typeface="Trebuchet MS"/>
              <a:sym typeface="Trebuchet MS"/>
            </a:endParaRPr>
          </a:p>
        </p:txBody>
      </p:sp>
      <p:pic>
        <p:nvPicPr>
          <p:cNvPr id="194" name="Google Shape;194;p22"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95" name="Google Shape;195;p22"/>
          <p:cNvSpPr/>
          <p:nvPr/>
        </p:nvSpPr>
        <p:spPr>
          <a:xfrm>
            <a:off x="970938" y="2683906"/>
            <a:ext cx="12634225" cy="4714422"/>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Calibri"/>
                <a:ea typeface="Calibri"/>
                <a:cs typeface="Calibri"/>
                <a:sym typeface="Calibri"/>
              </a:rPr>
              <a:t>16408C</a:t>
            </a:r>
            <a:endParaRPr sz="1800">
              <a:solidFill>
                <a:schemeClr val="lt1"/>
              </a:solidFill>
              <a:latin typeface="Calibri"/>
              <a:ea typeface="Calibri"/>
              <a:cs typeface="Calibri"/>
              <a:sym typeface="Calibri"/>
            </a:endParaRPr>
          </a:p>
        </p:txBody>
      </p:sp>
      <p:sp>
        <p:nvSpPr>
          <p:cNvPr id="196" name="Google Shape;196;p22"/>
          <p:cNvSpPr txBox="1"/>
          <p:nvPr/>
        </p:nvSpPr>
        <p:spPr>
          <a:xfrm>
            <a:off x="6169327" y="4870412"/>
            <a:ext cx="208854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rgbClr val="143C82"/>
                </a:solidFill>
                <a:latin typeface="Trebuchet MS"/>
                <a:ea typeface="Trebuchet MS"/>
                <a:cs typeface="Trebuchet MS"/>
                <a:sym typeface="Trebuchet MS"/>
              </a:rPr>
              <a:t>Figures, Images, Charts or Tables </a:t>
            </a:r>
            <a:endParaRPr/>
          </a:p>
        </p:txBody>
      </p:sp>
      <p:pic>
        <p:nvPicPr>
          <p:cNvPr id="197" name="Google Shape;197;p22"/>
          <p:cNvPicPr preferRelativeResize="0"/>
          <p:nvPr/>
        </p:nvPicPr>
        <p:blipFill>
          <a:blip r:embed="rId5">
            <a:alphaModFix/>
          </a:blip>
          <a:stretch>
            <a:fillRect/>
          </a:stretch>
        </p:blipFill>
        <p:spPr>
          <a:xfrm>
            <a:off x="1970775" y="3507525"/>
            <a:ext cx="3373727" cy="3373727"/>
          </a:xfrm>
          <a:prstGeom prst="rect">
            <a:avLst/>
          </a:prstGeom>
          <a:noFill/>
          <a:ln>
            <a:noFill/>
          </a:ln>
        </p:spPr>
      </p:pic>
      <p:pic>
        <p:nvPicPr>
          <p:cNvPr id="198" name="Google Shape;198;p22"/>
          <p:cNvPicPr preferRelativeResize="0"/>
          <p:nvPr/>
        </p:nvPicPr>
        <p:blipFill>
          <a:blip r:embed="rId6">
            <a:alphaModFix/>
          </a:blip>
          <a:stretch>
            <a:fillRect/>
          </a:stretch>
        </p:blipFill>
        <p:spPr>
          <a:xfrm>
            <a:off x="5628349" y="3506701"/>
            <a:ext cx="3373727" cy="3373747"/>
          </a:xfrm>
          <a:prstGeom prst="rect">
            <a:avLst/>
          </a:prstGeom>
          <a:noFill/>
          <a:ln>
            <a:noFill/>
          </a:ln>
        </p:spPr>
      </p:pic>
      <p:pic>
        <p:nvPicPr>
          <p:cNvPr id="199" name="Google Shape;199;p22"/>
          <p:cNvPicPr preferRelativeResize="0"/>
          <p:nvPr/>
        </p:nvPicPr>
        <p:blipFill>
          <a:blip r:embed="rId7">
            <a:alphaModFix/>
          </a:blip>
          <a:stretch>
            <a:fillRect/>
          </a:stretch>
        </p:blipFill>
        <p:spPr>
          <a:xfrm>
            <a:off x="9285925" y="3507525"/>
            <a:ext cx="3373727" cy="3373727"/>
          </a:xfrm>
          <a:prstGeom prst="rect">
            <a:avLst/>
          </a:prstGeom>
          <a:noFill/>
          <a:ln>
            <a:noFill/>
          </a:ln>
        </p:spPr>
      </p:pic>
      <p:sp>
        <p:nvSpPr>
          <p:cNvPr id="200" name="Google Shape;200;p22"/>
          <p:cNvSpPr txBox="1"/>
          <p:nvPr/>
        </p:nvSpPr>
        <p:spPr>
          <a:xfrm>
            <a:off x="1970775" y="2871800"/>
            <a:ext cx="106890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solidFill>
                  <a:srgbClr val="16408C"/>
                </a:solidFill>
                <a:latin typeface="Trebuchet MS"/>
                <a:ea typeface="Trebuchet MS"/>
                <a:cs typeface="Trebuchet MS"/>
                <a:sym typeface="Trebuchet MS"/>
              </a:rPr>
              <a:t>               LR image                              Model output                                HR image</a:t>
            </a:r>
            <a:endParaRPr sz="2000">
              <a:solidFill>
                <a:srgbClr val="16408C"/>
              </a:solidFill>
              <a:latin typeface="Trebuchet MS"/>
              <a:ea typeface="Trebuchet MS"/>
              <a:cs typeface="Trebuchet MS"/>
              <a:sym typeface="Trebuchet MS"/>
            </a:endParaRPr>
          </a:p>
        </p:txBody>
      </p:sp>
      <p:sp>
        <p:nvSpPr>
          <p:cNvPr id="2" name="CaixaDeTexto 1">
            <a:extLst>
              <a:ext uri="{FF2B5EF4-FFF2-40B4-BE49-F238E27FC236}">
                <a16:creationId xmlns:a16="http://schemas.microsoft.com/office/drawing/2014/main" id="{A1A03096-964A-B89C-F13A-AA17582E620D}"/>
              </a:ext>
            </a:extLst>
          </p:cNvPr>
          <p:cNvSpPr txBox="1"/>
          <p:nvPr/>
        </p:nvSpPr>
        <p:spPr>
          <a:xfrm>
            <a:off x="4348594" y="7586222"/>
            <a:ext cx="6130636" cy="307777"/>
          </a:xfrm>
          <a:prstGeom prst="rect">
            <a:avLst/>
          </a:prstGeom>
          <a:noFill/>
        </p:spPr>
        <p:txBody>
          <a:bodyPr wrap="square" rtlCol="0">
            <a:spAutoFit/>
          </a:bodyPr>
          <a:lstStyle/>
          <a:p>
            <a:r>
              <a:rPr lang="pt-BR" b="1" dirty="0" err="1">
                <a:solidFill>
                  <a:srgbClr val="FF0000"/>
                </a:solidFill>
              </a:rPr>
              <a:t>Bring</a:t>
            </a:r>
            <a:r>
              <a:rPr lang="pt-BR" b="1" dirty="0">
                <a:solidFill>
                  <a:srgbClr val="FF0000"/>
                </a:solidFill>
              </a:rPr>
              <a:t> </a:t>
            </a:r>
            <a:r>
              <a:rPr lang="pt-BR" b="1" dirty="0" err="1">
                <a:solidFill>
                  <a:srgbClr val="FF0000"/>
                </a:solidFill>
              </a:rPr>
              <a:t>the</a:t>
            </a:r>
            <a:r>
              <a:rPr lang="pt-BR" b="1" dirty="0">
                <a:solidFill>
                  <a:srgbClr val="FF0000"/>
                </a:solidFill>
              </a:rPr>
              <a:t> </a:t>
            </a:r>
            <a:r>
              <a:rPr lang="pt-BR" b="1" dirty="0" err="1">
                <a:solidFill>
                  <a:srgbClr val="FF0000"/>
                </a:solidFill>
              </a:rPr>
              <a:t>numbers</a:t>
            </a:r>
            <a:r>
              <a:rPr lang="pt-BR" b="1" dirty="0">
                <a:solidFill>
                  <a:srgbClr val="FF0000"/>
                </a:solidFill>
              </a:rPr>
              <a:t> </a:t>
            </a:r>
            <a:r>
              <a:rPr lang="pt-BR" b="1" dirty="0" err="1">
                <a:solidFill>
                  <a:srgbClr val="FF0000"/>
                </a:solidFill>
              </a:rPr>
              <a:t>also</a:t>
            </a:r>
            <a:endParaRPr lang="pt-BR" b="1"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p:nvPr/>
        </p:nvSpPr>
        <p:spPr>
          <a:xfrm>
            <a:off x="1064423" y="640839"/>
            <a:ext cx="91821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New results: Enhancing data</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accuracy with variational autoencoder (VAE)</a:t>
            </a:r>
            <a:endParaRPr sz="4000" b="1">
              <a:solidFill>
                <a:srgbClr val="FF8C00"/>
              </a:solidFill>
              <a:latin typeface="Trebuchet MS"/>
              <a:ea typeface="Trebuchet MS"/>
              <a:cs typeface="Trebuchet MS"/>
              <a:sym typeface="Trebuchet MS"/>
            </a:endParaRPr>
          </a:p>
        </p:txBody>
      </p:sp>
      <p:pic>
        <p:nvPicPr>
          <p:cNvPr id="206" name="Google Shape;206;p23"/>
          <p:cNvPicPr preferRelativeResize="0"/>
          <p:nvPr/>
        </p:nvPicPr>
        <p:blipFill rotWithShape="1">
          <a:blip r:embed="rId3">
            <a:alphaModFix/>
          </a:blip>
          <a:srcRect r="30181" b="38529"/>
          <a:stretch/>
        </p:blipFill>
        <p:spPr>
          <a:xfrm>
            <a:off x="7315200" y="476250"/>
            <a:ext cx="7315201" cy="7753350"/>
          </a:xfrm>
          <a:prstGeom prst="rect">
            <a:avLst/>
          </a:prstGeom>
          <a:noFill/>
          <a:ln>
            <a:noFill/>
          </a:ln>
        </p:spPr>
      </p:pic>
      <p:sp>
        <p:nvSpPr>
          <p:cNvPr id="207" name="Google Shape;207;p23"/>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3"/>
          <p:cNvSpPr/>
          <p:nvPr/>
        </p:nvSpPr>
        <p:spPr>
          <a:xfrm>
            <a:off x="6889775" y="2880363"/>
            <a:ext cx="7449900" cy="40218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9" name="Google Shape;209;p23"/>
          <p:cNvPicPr preferRelativeResize="0"/>
          <p:nvPr/>
        </p:nvPicPr>
        <p:blipFill rotWithShape="1">
          <a:blip r:embed="rId4">
            <a:alphaModFix/>
          </a:blip>
          <a:srcRect b="-4384"/>
          <a:stretch/>
        </p:blipFill>
        <p:spPr>
          <a:xfrm>
            <a:off x="7106325" y="3291250"/>
            <a:ext cx="7016799" cy="3200025"/>
          </a:xfrm>
          <a:prstGeom prst="rect">
            <a:avLst/>
          </a:prstGeom>
          <a:noFill/>
          <a:ln>
            <a:noFill/>
          </a:ln>
        </p:spPr>
      </p:pic>
      <p:sp>
        <p:nvSpPr>
          <p:cNvPr id="210" name="Google Shape;210;p23"/>
          <p:cNvSpPr txBox="1"/>
          <p:nvPr/>
        </p:nvSpPr>
        <p:spPr>
          <a:xfrm>
            <a:off x="1064424" y="2683905"/>
            <a:ext cx="5562600" cy="1508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Definition</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A generative model that learns to encode data into a latent space and then </a:t>
            </a:r>
            <a:r>
              <a:rPr lang="pt-BR" sz="1800">
                <a:solidFill>
                  <a:srgbClr val="143C82"/>
                </a:solidFill>
                <a:latin typeface="Trebuchet MS"/>
                <a:ea typeface="Trebuchet MS"/>
                <a:cs typeface="Trebuchet MS"/>
                <a:sym typeface="Trebuchet MS"/>
              </a:rPr>
              <a:t>decode it back to the original space</a:t>
            </a:r>
            <a:r>
              <a:rPr lang="pt-BR" sz="1800" b="0" i="0">
                <a:solidFill>
                  <a:srgbClr val="143C82"/>
                </a:solidFill>
                <a:latin typeface="Trebuchet MS"/>
                <a:ea typeface="Trebuchet MS"/>
                <a:cs typeface="Trebuchet MS"/>
                <a:sym typeface="Trebuchet MS"/>
              </a:rPr>
              <a:t>. </a:t>
            </a:r>
            <a:endParaRPr/>
          </a:p>
        </p:txBody>
      </p:sp>
      <p:pic>
        <p:nvPicPr>
          <p:cNvPr id="211" name="Google Shape;211;p23" descr="Uma imagem com Gráficos, logótipo, design gráfico, captura de ecrã&#10;&#10;Descrição gerada automaticamente"/>
          <p:cNvPicPr preferRelativeResize="0"/>
          <p:nvPr/>
        </p:nvPicPr>
        <p:blipFill rotWithShape="1">
          <a:blip r:embed="rId5">
            <a:alphaModFix/>
          </a:blip>
          <a:srcRect/>
          <a:stretch/>
        </p:blipFill>
        <p:spPr>
          <a:xfrm>
            <a:off x="8910571" y="-402766"/>
            <a:ext cx="5821430" cy="3274555"/>
          </a:xfrm>
          <a:prstGeom prst="rect">
            <a:avLst/>
          </a:prstGeom>
          <a:noFill/>
          <a:ln>
            <a:noFill/>
          </a:ln>
        </p:spPr>
      </p:pic>
      <p:sp>
        <p:nvSpPr>
          <p:cNvPr id="212" name="Google Shape;212;p23"/>
          <p:cNvSpPr txBox="1"/>
          <p:nvPr/>
        </p:nvSpPr>
        <p:spPr>
          <a:xfrm>
            <a:off x="1064423" y="4419195"/>
            <a:ext cx="5562600" cy="2924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Components</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1" i="0">
                <a:solidFill>
                  <a:srgbClr val="143C82"/>
                </a:solidFill>
                <a:latin typeface="Trebuchet MS"/>
                <a:ea typeface="Trebuchet MS"/>
                <a:cs typeface="Trebuchet MS"/>
                <a:sym typeface="Trebuchet MS"/>
              </a:rPr>
              <a:t>Encoder: </a:t>
            </a:r>
            <a:r>
              <a:rPr lang="pt-BR" sz="1800" b="0" i="0">
                <a:solidFill>
                  <a:srgbClr val="143C82"/>
                </a:solidFill>
                <a:latin typeface="Trebuchet MS"/>
                <a:ea typeface="Trebuchet MS"/>
                <a:cs typeface="Trebuchet MS"/>
                <a:sym typeface="Trebuchet MS"/>
              </a:rPr>
              <a:t>Compresses input data into a latent representation</a:t>
            </a:r>
            <a:endParaRPr sz="1800" b="0" i="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1" i="0">
                <a:solidFill>
                  <a:srgbClr val="143C82"/>
                </a:solidFill>
                <a:latin typeface="Trebuchet MS"/>
                <a:ea typeface="Trebuchet MS"/>
                <a:cs typeface="Trebuchet MS"/>
                <a:sym typeface="Trebuchet MS"/>
              </a:rPr>
              <a:t>Latent space: </a:t>
            </a:r>
            <a:r>
              <a:rPr lang="pt-BR" sz="1800">
                <a:solidFill>
                  <a:srgbClr val="143C82"/>
                </a:solidFill>
                <a:latin typeface="Trebuchet MS"/>
                <a:ea typeface="Trebuchet MS"/>
                <a:cs typeface="Trebuchet MS"/>
                <a:sym typeface="Trebuchet MS"/>
              </a:rPr>
              <a:t>a lower-dimensional representation where complex data, like images, are encoded as points.</a:t>
            </a:r>
            <a:endParaRPr sz="1800" b="0" i="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1" i="0">
                <a:solidFill>
                  <a:srgbClr val="143C82"/>
                </a:solidFill>
                <a:latin typeface="Trebuchet MS"/>
                <a:ea typeface="Trebuchet MS"/>
                <a:cs typeface="Trebuchet MS"/>
                <a:sym typeface="Trebuchet MS"/>
              </a:rPr>
              <a:t>Decoder: </a:t>
            </a:r>
            <a:r>
              <a:rPr lang="pt-BR" sz="1800" i="0">
                <a:solidFill>
                  <a:srgbClr val="143C82"/>
                </a:solidFill>
                <a:latin typeface="Trebuchet MS"/>
                <a:ea typeface="Trebuchet MS"/>
                <a:cs typeface="Trebuchet MS"/>
                <a:sym typeface="Trebuchet MS"/>
              </a:rPr>
              <a:t>Reconstructs the data from the latent representation</a:t>
            </a:r>
            <a:endParaRPr sz="1800" b="1">
              <a:solidFill>
                <a:srgbClr val="143C82"/>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4"/>
          <p:cNvPicPr preferRelativeResize="0"/>
          <p:nvPr/>
        </p:nvPicPr>
        <p:blipFill rotWithShape="1">
          <a:blip r:embed="rId3">
            <a:alphaModFix/>
          </a:blip>
          <a:srcRect r="30181" b="38529"/>
          <a:stretch/>
        </p:blipFill>
        <p:spPr>
          <a:xfrm>
            <a:off x="7315200" y="476250"/>
            <a:ext cx="7315201" cy="7753350"/>
          </a:xfrm>
          <a:prstGeom prst="rect">
            <a:avLst/>
          </a:prstGeom>
          <a:noFill/>
          <a:ln>
            <a:noFill/>
          </a:ln>
        </p:spPr>
      </p:pic>
      <p:sp>
        <p:nvSpPr>
          <p:cNvPr id="218" name="Google Shape;218;p24"/>
          <p:cNvSpPr txBox="1"/>
          <p:nvPr/>
        </p:nvSpPr>
        <p:spPr>
          <a:xfrm>
            <a:off x="8003377" y="2577517"/>
            <a:ext cx="5562600" cy="3355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Decoder function </a:t>
            </a:r>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The decoder takes a latent vector as input and outputs the original image. This process can be interpreted as a function ƒ: ℝ³→𝐗, where 𝐗 is the set of 256x256 images</a:t>
            </a:r>
            <a:endParaRPr sz="1800">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0" lvl="0" indent="0" algn="just" rtl="0">
              <a:spcBef>
                <a:spcPts val="0"/>
              </a:spcBef>
              <a:spcAft>
                <a:spcPts val="0"/>
              </a:spcAft>
              <a:buNone/>
            </a:pPr>
            <a:r>
              <a:rPr lang="pt-BR" sz="2800" b="1">
                <a:solidFill>
                  <a:srgbClr val="143C82"/>
                </a:solidFill>
                <a:latin typeface="Trebuchet MS"/>
                <a:ea typeface="Trebuchet MS"/>
                <a:cs typeface="Trebuchet MS"/>
                <a:sym typeface="Trebuchet MS"/>
              </a:rPr>
              <a:t>Recontextualizing a rock</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Using this interpretation, a rock can be visualized as a continuous path in 3D space within the latent space.</a:t>
            </a:r>
            <a:endParaRPr sz="1800">
              <a:solidFill>
                <a:srgbClr val="143C82"/>
              </a:solidFill>
              <a:latin typeface="Trebuchet MS"/>
              <a:ea typeface="Trebuchet MS"/>
              <a:cs typeface="Trebuchet MS"/>
              <a:sym typeface="Trebuchet MS"/>
            </a:endParaRPr>
          </a:p>
        </p:txBody>
      </p:sp>
      <p:sp>
        <p:nvSpPr>
          <p:cNvPr id="219" name="Google Shape;219;p24"/>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24"/>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Representing an image as a point</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in space</a:t>
            </a:r>
            <a:endParaRPr/>
          </a:p>
        </p:txBody>
      </p:sp>
      <p:pic>
        <p:nvPicPr>
          <p:cNvPr id="221" name="Google Shape;221;p24"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sp>
        <p:nvSpPr>
          <p:cNvPr id="222" name="Google Shape;222;p24"/>
          <p:cNvSpPr/>
          <p:nvPr/>
        </p:nvSpPr>
        <p:spPr>
          <a:xfrm>
            <a:off x="1064425" y="2446950"/>
            <a:ext cx="6250800" cy="4477500"/>
          </a:xfrm>
          <a:prstGeom prst="rect">
            <a:avLst/>
          </a:prstGeom>
          <a:no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23" name="Google Shape;223;p24"/>
          <p:cNvPicPr preferRelativeResize="0"/>
          <p:nvPr/>
        </p:nvPicPr>
        <p:blipFill>
          <a:blip r:embed="rId5">
            <a:alphaModFix/>
          </a:blip>
          <a:stretch>
            <a:fillRect/>
          </a:stretch>
        </p:blipFill>
        <p:spPr>
          <a:xfrm>
            <a:off x="2004225" y="2605325"/>
            <a:ext cx="4371152" cy="411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7ABCE-47FD-BACB-D89F-48C64C934BE3}"/>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E8BF90C2-1AD0-9667-C966-CE298271D4FE}"/>
              </a:ext>
            </a:extLst>
          </p:cNvPr>
          <p:cNvSpPr>
            <a:spLocks noGrp="1"/>
          </p:cNvSpPr>
          <p:nvPr>
            <p:ph type="body" idx="1"/>
          </p:nvPr>
        </p:nvSpPr>
        <p:spPr/>
        <p:txBody>
          <a:bodyPr/>
          <a:lstStyle/>
          <a:p>
            <a:r>
              <a:rPr lang="en-US" dirty="0"/>
              <a:t>Show one example of generated image here! Or add movie to the next slide!</a:t>
            </a:r>
          </a:p>
          <a:p>
            <a:r>
              <a:rPr lang="en-US" dirty="0"/>
              <a:t>Show two/three images with different latent variables on the side to show the effect of it. </a:t>
            </a:r>
          </a:p>
        </p:txBody>
      </p:sp>
    </p:spTree>
    <p:extLst>
      <p:ext uri="{BB962C8B-B14F-4D97-AF65-F5344CB8AC3E}">
        <p14:creationId xmlns:p14="http://schemas.microsoft.com/office/powerpoint/2010/main" val="145755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239" name="Google Shape;239;p26"/>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26"/>
          <p:cNvSpPr txBox="1"/>
          <p:nvPr/>
        </p:nvSpPr>
        <p:spPr>
          <a:xfrm>
            <a:off x="1064423" y="640839"/>
            <a:ext cx="91820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Output examples of the VAE</a:t>
            </a:r>
            <a:endParaRPr/>
          </a:p>
        </p:txBody>
      </p:sp>
      <p:pic>
        <p:nvPicPr>
          <p:cNvPr id="241" name="Google Shape;241;p26"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pic>
        <p:nvPicPr>
          <p:cNvPr id="242" name="Google Shape;242;p26" title="gui_video_rog.mp4">
            <a:hlinkClick r:id="rId5"/>
          </p:cNvPr>
          <p:cNvPicPr preferRelativeResize="0"/>
          <p:nvPr/>
        </p:nvPicPr>
        <p:blipFill>
          <a:blip r:embed="rId6">
            <a:alphaModFix/>
          </a:blip>
          <a:stretch>
            <a:fillRect/>
          </a:stretch>
        </p:blipFill>
        <p:spPr>
          <a:xfrm>
            <a:off x="1217463" y="2340025"/>
            <a:ext cx="8876026" cy="4992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7"/>
          <p:cNvPicPr preferRelativeResize="0"/>
          <p:nvPr/>
        </p:nvPicPr>
        <p:blipFill rotWithShape="1">
          <a:blip r:embed="rId3">
            <a:alphaModFix/>
          </a:blip>
          <a:srcRect r="30182" b="38529"/>
          <a:stretch/>
        </p:blipFill>
        <p:spPr>
          <a:xfrm>
            <a:off x="7315200" y="476250"/>
            <a:ext cx="7315201" cy="7753350"/>
          </a:xfrm>
          <a:prstGeom prst="rect">
            <a:avLst/>
          </a:prstGeom>
          <a:noFill/>
          <a:ln>
            <a:noFill/>
          </a:ln>
        </p:spPr>
      </p:pic>
      <p:sp>
        <p:nvSpPr>
          <p:cNvPr id="248" name="Google Shape;248;p27"/>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27"/>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Continuity of synthetic data</a:t>
            </a:r>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from VAE</a:t>
            </a:r>
            <a:endParaRPr/>
          </a:p>
        </p:txBody>
      </p:sp>
      <p:sp>
        <p:nvSpPr>
          <p:cNvPr id="250" name="Google Shape;250;p27"/>
          <p:cNvSpPr txBox="1"/>
          <p:nvPr/>
        </p:nvSpPr>
        <p:spPr>
          <a:xfrm>
            <a:off x="1064424" y="2683905"/>
            <a:ext cx="5562600" cy="3478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Constructing sequential slices  of synthetic data:</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Linear Interpolation: Generated new slices by interpolating the encodings of two sequential images, A and B, from the dataset, resulting in a new image C</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Flexible Slice Generation: Enabled the creation of multiple slices between any two images, maintaining consistency and similarity with the original dataset</a:t>
            </a:r>
            <a:endParaRPr/>
          </a:p>
        </p:txBody>
      </p:sp>
      <p:sp>
        <p:nvSpPr>
          <p:cNvPr id="251" name="Google Shape;251;p27"/>
          <p:cNvSpPr/>
          <p:nvPr/>
        </p:nvSpPr>
        <p:spPr>
          <a:xfrm>
            <a:off x="7315200" y="2683905"/>
            <a:ext cx="6250800" cy="40218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2" name="Google Shape;252;p27"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pic>
        <p:nvPicPr>
          <p:cNvPr id="253" name="Google Shape;253;p27"/>
          <p:cNvPicPr preferRelativeResize="0"/>
          <p:nvPr/>
        </p:nvPicPr>
        <p:blipFill rotWithShape="1">
          <a:blip r:embed="rId5">
            <a:alphaModFix/>
          </a:blip>
          <a:srcRect/>
          <a:stretch/>
        </p:blipFill>
        <p:spPr>
          <a:xfrm>
            <a:off x="8429700" y="2683900"/>
            <a:ext cx="4021800" cy="402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4D1AB-B2FB-9E49-EA6D-F84370FCF08B}"/>
              </a:ext>
            </a:extLst>
          </p:cNvPr>
          <p:cNvSpPr>
            <a:spLocks noGrp="1"/>
          </p:cNvSpPr>
          <p:nvPr>
            <p:ph type="title"/>
          </p:nvPr>
        </p:nvSpPr>
        <p:spPr/>
        <p:txBody>
          <a:bodyPr/>
          <a:lstStyle/>
          <a:p>
            <a:r>
              <a:rPr lang="pt-BR" dirty="0" err="1"/>
              <a:t>These</a:t>
            </a:r>
            <a:r>
              <a:rPr lang="pt-BR" dirty="0"/>
              <a:t> are for </a:t>
            </a:r>
            <a:r>
              <a:rPr lang="pt-BR" dirty="0" err="1"/>
              <a:t>you</a:t>
            </a:r>
            <a:r>
              <a:rPr lang="pt-BR" dirty="0"/>
              <a:t> </a:t>
            </a:r>
            <a:r>
              <a:rPr lang="pt-BR" dirty="0" err="1"/>
              <a:t>to</a:t>
            </a:r>
            <a:r>
              <a:rPr lang="pt-BR" dirty="0"/>
              <a:t> </a:t>
            </a:r>
            <a:r>
              <a:rPr lang="pt-BR" dirty="0" err="1"/>
              <a:t>read</a:t>
            </a:r>
            <a:r>
              <a:rPr lang="pt-BR" dirty="0"/>
              <a:t>!</a:t>
            </a:r>
          </a:p>
        </p:txBody>
      </p:sp>
      <p:sp>
        <p:nvSpPr>
          <p:cNvPr id="3" name="Espaço Reservado para Texto 2">
            <a:extLst>
              <a:ext uri="{FF2B5EF4-FFF2-40B4-BE49-F238E27FC236}">
                <a16:creationId xmlns:a16="http://schemas.microsoft.com/office/drawing/2014/main" id="{017967D4-9F9D-7C28-595E-1B8A7C782AD5}"/>
              </a:ext>
            </a:extLst>
          </p:cNvPr>
          <p:cNvSpPr>
            <a:spLocks noGrp="1"/>
          </p:cNvSpPr>
          <p:nvPr>
            <p:ph type="body" idx="1"/>
          </p:nvPr>
        </p:nvSpPr>
        <p:spPr/>
        <p:txBody>
          <a:bodyPr>
            <a:normAutofit/>
          </a:bodyPr>
          <a:lstStyle/>
          <a:p>
            <a:r>
              <a:rPr lang="en-US" sz="1600" b="0" i="0" dirty="0">
                <a:solidFill>
                  <a:srgbClr val="1F1F1F"/>
                </a:solidFill>
                <a:effectLst/>
                <a:latin typeface="ElsevierGulliver"/>
              </a:rPr>
              <a:t>Digital rock analysis is a cutting-edge approach to analyzing and investigating rock samples by harnessing the power of computers and digital technology. By subjecting rock samples to digital processing, valuable insights into rock porosity structure, rock attributes, and formation properties can be derived</a:t>
            </a:r>
          </a:p>
          <a:p>
            <a:r>
              <a:rPr lang="en-US" sz="1600" b="0" i="0" dirty="0">
                <a:solidFill>
                  <a:srgbClr val="1F1F1F"/>
                </a:solidFill>
                <a:effectLst/>
                <a:latin typeface="ElsevierGulliver"/>
              </a:rPr>
              <a:t>The future research direction and prospects for applying digital rock technology lie in the integration of micro-pore models with macroscopic geological understanding across different scales. Expensive and scarce geological samples from specific areas, along with the significant heterogeneity of rock formations, constitute major limiting factors for this development. Extending the results of a small and homogeneous digital rock simulation to the entire geological area is not feasible, let alone as an effective database for geological statistical modeling</a:t>
            </a:r>
          </a:p>
          <a:p>
            <a:r>
              <a:rPr lang="en-US" sz="1600" dirty="0"/>
              <a:t>The conventional approach to three-dimensional (3D) digital rock modeling combines computer tomography (CT), and focused ion beam scanning electron microscopy (FIB-SEM) to directly acquire high-resolution 3D digital rock samples through image processing. This method is the predominant experimental approach for analyzing micro-properties of rocks as it reconstructs 3D digital rocks that accurately represent the pore structure. However, the high cost, instrument limitations, and inadequate knowledge of rock sample preparation and analysis represent barriers to large-scale acquisition.</a:t>
            </a:r>
          </a:p>
          <a:p>
            <a:r>
              <a:rPr lang="en-US" sz="1600" dirty="0"/>
              <a:t>Although these techniques can significantly augment the quantity of 3D digital rock samples, they are limited in their ability to generate structurally varied samples and fully encompass the complexity of porous structures. Therefore, conducting an efficient, low-cost, and highly diverse digital rock generation study is crucial.</a:t>
            </a:r>
          </a:p>
          <a:p>
            <a:r>
              <a:rPr lang="en-US" sz="1600" dirty="0"/>
              <a:t>https://www.sciencedirect.com/science/article/pii/S0098300424000244</a:t>
            </a:r>
          </a:p>
          <a:p>
            <a:endParaRPr lang="pt-BR" sz="1600" dirty="0"/>
          </a:p>
        </p:txBody>
      </p:sp>
    </p:spTree>
    <p:extLst>
      <p:ext uri="{BB962C8B-B14F-4D97-AF65-F5344CB8AC3E}">
        <p14:creationId xmlns:p14="http://schemas.microsoft.com/office/powerpoint/2010/main" val="930190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249B6-94B4-3232-6BFC-548FBB935657}"/>
              </a:ext>
            </a:extLst>
          </p:cNvPr>
          <p:cNvSpPr>
            <a:spLocks noGrp="1"/>
          </p:cNvSpPr>
          <p:nvPr>
            <p:ph type="title"/>
          </p:nvPr>
        </p:nvSpPr>
        <p:spPr/>
        <p:txBody>
          <a:bodyPr/>
          <a:lstStyle/>
          <a:p>
            <a:endParaRPr lang="pt-BR"/>
          </a:p>
        </p:txBody>
      </p:sp>
      <p:sp>
        <p:nvSpPr>
          <p:cNvPr id="3" name="Espaço Reservado para Texto 2">
            <a:extLst>
              <a:ext uri="{FF2B5EF4-FFF2-40B4-BE49-F238E27FC236}">
                <a16:creationId xmlns:a16="http://schemas.microsoft.com/office/drawing/2014/main" id="{916165FF-634F-1239-5D7B-881A28A82FD8}"/>
              </a:ext>
            </a:extLst>
          </p:cNvPr>
          <p:cNvSpPr>
            <a:spLocks noGrp="1"/>
          </p:cNvSpPr>
          <p:nvPr>
            <p:ph type="body" idx="1"/>
          </p:nvPr>
        </p:nvSpPr>
        <p:spPr/>
        <p:txBody>
          <a:bodyPr>
            <a:normAutofit lnSpcReduction="10000"/>
          </a:bodyPr>
          <a:lstStyle/>
          <a:p>
            <a:r>
              <a:rPr lang="en-US" dirty="0"/>
              <a:t>Here talk about the idea we had.</a:t>
            </a:r>
          </a:p>
          <a:p>
            <a:r>
              <a:rPr lang="en-US" dirty="0"/>
              <a:t>Just take 1/10 of images, and use linear interpolation to generate the connecting images</a:t>
            </a:r>
          </a:p>
          <a:p>
            <a:r>
              <a:rPr lang="en-US" dirty="0"/>
              <a:t>Say, combining these two NN, we can have lower resolution images and also less images</a:t>
            </a:r>
          </a:p>
          <a:p>
            <a:r>
              <a:rPr lang="en-US" dirty="0"/>
              <a:t>Then mention that these linear connection seems not good.</a:t>
            </a:r>
          </a:p>
          <a:p>
            <a:r>
              <a:rPr lang="en-US" dirty="0"/>
              <a:t>We have trained just on 2d images, losing 3d connection between images.</a:t>
            </a:r>
          </a:p>
          <a:p>
            <a:r>
              <a:rPr lang="en-US" dirty="0"/>
              <a:t>But what happens when we give an stack of images and see how the latent variable changes in space? Is it going to be random?</a:t>
            </a:r>
          </a:p>
        </p:txBody>
      </p:sp>
    </p:spTree>
    <p:extLst>
      <p:ext uri="{BB962C8B-B14F-4D97-AF65-F5344CB8AC3E}">
        <p14:creationId xmlns:p14="http://schemas.microsoft.com/office/powerpoint/2010/main" val="412385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5"/>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229" name="Google Shape;229;p25"/>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5"/>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Dataset distribution in latent</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space</a:t>
            </a:r>
            <a:endParaRPr sz="4000" b="1">
              <a:solidFill>
                <a:srgbClr val="FF8C00"/>
              </a:solidFill>
              <a:latin typeface="Trebuchet MS"/>
              <a:ea typeface="Trebuchet MS"/>
              <a:cs typeface="Trebuchet MS"/>
              <a:sym typeface="Trebuchet MS"/>
            </a:endParaRPr>
          </a:p>
        </p:txBody>
      </p:sp>
      <p:sp>
        <p:nvSpPr>
          <p:cNvPr id="231" name="Google Shape;231;p25"/>
          <p:cNvSpPr txBox="1"/>
          <p:nvPr/>
        </p:nvSpPr>
        <p:spPr>
          <a:xfrm>
            <a:off x="1064425" y="2683900"/>
            <a:ext cx="5637600" cy="277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Implications for Data Generation</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Linear Interpolation for Nearby Points: Provides accurate approximation for generating new images when points are close to the dataset’s curve</a:t>
            </a:r>
            <a:endParaRPr sz="1800">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Careful sampling required: Ensures generated data points remain near the dataset’s curve in latent space to maintain data quality</a:t>
            </a:r>
            <a:endParaRPr sz="1800">
              <a:solidFill>
                <a:srgbClr val="143C82"/>
              </a:solidFill>
              <a:latin typeface="Trebuchet MS"/>
              <a:ea typeface="Trebuchet MS"/>
              <a:cs typeface="Trebuchet MS"/>
              <a:sym typeface="Trebuchet MS"/>
            </a:endParaRPr>
          </a:p>
        </p:txBody>
      </p:sp>
      <p:pic>
        <p:nvPicPr>
          <p:cNvPr id="232" name="Google Shape;232;p25"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pic>
        <p:nvPicPr>
          <p:cNvPr id="233" name="Google Shape;233;p25"/>
          <p:cNvPicPr preferRelativeResize="0"/>
          <p:nvPr/>
        </p:nvPicPr>
        <p:blipFill>
          <a:blip r:embed="rId5">
            <a:alphaModFix/>
          </a:blip>
          <a:stretch>
            <a:fillRect/>
          </a:stretch>
        </p:blipFill>
        <p:spPr>
          <a:xfrm>
            <a:off x="7315200" y="2683900"/>
            <a:ext cx="6257099" cy="4513950"/>
          </a:xfrm>
          <a:prstGeom prst="rect">
            <a:avLst/>
          </a:prstGeom>
          <a:solidFill>
            <a:schemeClr val="lt1"/>
          </a:solidFill>
          <a:ln w="12700" cap="flat" cmpd="sng">
            <a:solidFill>
              <a:srgbClr val="16408C"/>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8"/>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259" name="Google Shape;259;p28"/>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28"/>
          <p:cNvSpPr txBox="1"/>
          <p:nvPr/>
        </p:nvSpPr>
        <p:spPr>
          <a:xfrm>
            <a:off x="1064423" y="640839"/>
            <a:ext cx="918209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Validating synthetic data</a:t>
            </a:r>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recreating the 3D model</a:t>
            </a:r>
            <a:endParaRPr/>
          </a:p>
        </p:txBody>
      </p:sp>
      <p:sp>
        <p:nvSpPr>
          <p:cNvPr id="261" name="Google Shape;261;p28"/>
          <p:cNvSpPr txBox="1"/>
          <p:nvPr/>
        </p:nvSpPr>
        <p:spPr>
          <a:xfrm>
            <a:off x="1064424" y="2683905"/>
            <a:ext cx="5562600" cy="3478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Reconstruction of a 3D model using synthetic data</a:t>
            </a:r>
            <a:endParaRPr sz="1800" b="0" i="0">
              <a:solidFill>
                <a:srgbClr val="143C82"/>
              </a:solidFill>
              <a:latin typeface="Trebuchet MS"/>
              <a:ea typeface="Trebuchet MS"/>
              <a:cs typeface="Trebuchet MS"/>
              <a:sym typeface="Trebuchet MS"/>
            </a:endParaRPr>
          </a:p>
          <a:p>
            <a:pPr marL="285750" marR="0" lvl="0" indent="-171450" algn="just" rtl="0">
              <a:spcBef>
                <a:spcPts val="0"/>
              </a:spcBef>
              <a:spcAft>
                <a:spcPts val="0"/>
              </a:spcAft>
              <a:buClr>
                <a:schemeClr val="dk1"/>
              </a:buClr>
              <a:buSzPts val="1800"/>
              <a:buFont typeface="Arial"/>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Using the slices, we were able to create a new 3D model that is similar to the original, maintaining most of the characteristics of the pores. </a:t>
            </a:r>
            <a:endParaRPr sz="1800">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This model can be used to validate the VAE output by comparing relevant metrics, such as porosity or permeability, with those of the 3D model of the dataset</a:t>
            </a:r>
            <a:endParaRPr sz="1800">
              <a:solidFill>
                <a:srgbClr val="143C82"/>
              </a:solidFill>
              <a:latin typeface="Trebuchet MS"/>
              <a:ea typeface="Trebuchet MS"/>
              <a:cs typeface="Trebuchet MS"/>
              <a:sym typeface="Trebuchet MS"/>
            </a:endParaRPr>
          </a:p>
        </p:txBody>
      </p:sp>
      <p:sp>
        <p:nvSpPr>
          <p:cNvPr id="262" name="Google Shape;262;p28"/>
          <p:cNvSpPr/>
          <p:nvPr/>
        </p:nvSpPr>
        <p:spPr>
          <a:xfrm>
            <a:off x="7315200" y="2683905"/>
            <a:ext cx="6250777" cy="4021695"/>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3" name="Google Shape;263;p28"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pic>
        <p:nvPicPr>
          <p:cNvPr id="264" name="Google Shape;264;p28"/>
          <p:cNvPicPr preferRelativeResize="0"/>
          <p:nvPr/>
        </p:nvPicPr>
        <p:blipFill rotWithShape="1">
          <a:blip r:embed="rId5">
            <a:alphaModFix/>
          </a:blip>
          <a:srcRect l="12966" t="12606" r="12601" b="15523"/>
          <a:stretch/>
        </p:blipFill>
        <p:spPr>
          <a:xfrm rot="-24000">
            <a:off x="7483630" y="3289807"/>
            <a:ext cx="5913937" cy="28098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29"/>
          <p:cNvPicPr preferRelativeResize="0"/>
          <p:nvPr/>
        </p:nvPicPr>
        <p:blipFill rotWithShape="1">
          <a:blip r:embed="rId3">
            <a:alphaModFix/>
          </a:blip>
          <a:srcRect r="30182" b="38529"/>
          <a:stretch/>
        </p:blipFill>
        <p:spPr>
          <a:xfrm>
            <a:off x="7315200" y="476250"/>
            <a:ext cx="7315201" cy="7753350"/>
          </a:xfrm>
          <a:prstGeom prst="rect">
            <a:avLst/>
          </a:prstGeom>
          <a:noFill/>
          <a:ln>
            <a:noFill/>
          </a:ln>
        </p:spPr>
      </p:pic>
      <p:sp>
        <p:nvSpPr>
          <p:cNvPr id="270" name="Google Shape;270;p29"/>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29"/>
          <p:cNvSpPr txBox="1"/>
          <p:nvPr/>
        </p:nvSpPr>
        <p:spPr>
          <a:xfrm>
            <a:off x="1064423" y="640839"/>
            <a:ext cx="9182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3D model comparisons</a:t>
            </a:r>
            <a:endParaRPr sz="4000" b="1">
              <a:solidFill>
                <a:srgbClr val="FF8C00"/>
              </a:solidFill>
              <a:latin typeface="Trebuchet MS"/>
              <a:ea typeface="Trebuchet MS"/>
              <a:cs typeface="Trebuchet MS"/>
              <a:sym typeface="Trebuchet MS"/>
            </a:endParaRPr>
          </a:p>
        </p:txBody>
      </p:sp>
      <p:pic>
        <p:nvPicPr>
          <p:cNvPr id="272" name="Google Shape;272;p29"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sp>
        <p:nvSpPr>
          <p:cNvPr id="273" name="Google Shape;273;p29"/>
          <p:cNvSpPr/>
          <p:nvPr/>
        </p:nvSpPr>
        <p:spPr>
          <a:xfrm>
            <a:off x="7193050" y="2683900"/>
            <a:ext cx="6816000" cy="47145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4" name="Google Shape;274;p29" descr="Texto, Carta&#10;&#10;Descrição gerada automaticamente"/>
          <p:cNvPicPr preferRelativeResize="0"/>
          <p:nvPr/>
        </p:nvPicPr>
        <p:blipFill rotWithShape="1">
          <a:blip r:embed="rId5">
            <a:alphaModFix/>
          </a:blip>
          <a:srcRect l="22161" t="9175" r="22239" b="52415"/>
          <a:stretch/>
        </p:blipFill>
        <p:spPr>
          <a:xfrm>
            <a:off x="7193051" y="2740600"/>
            <a:ext cx="6816099" cy="2317077"/>
          </a:xfrm>
          <a:prstGeom prst="rect">
            <a:avLst/>
          </a:prstGeom>
          <a:noFill/>
          <a:ln>
            <a:noFill/>
          </a:ln>
        </p:spPr>
      </p:pic>
      <p:pic>
        <p:nvPicPr>
          <p:cNvPr id="275" name="Google Shape;275;p29" descr="Texto, Carta&#10;&#10;Descrição gerada automaticamente"/>
          <p:cNvPicPr preferRelativeResize="0"/>
          <p:nvPr/>
        </p:nvPicPr>
        <p:blipFill rotWithShape="1">
          <a:blip r:embed="rId5">
            <a:alphaModFix/>
          </a:blip>
          <a:srcRect l="22161" t="55694" r="22239" b="5895"/>
          <a:stretch/>
        </p:blipFill>
        <p:spPr>
          <a:xfrm>
            <a:off x="7193050" y="4994850"/>
            <a:ext cx="6816099" cy="2317077"/>
          </a:xfrm>
          <a:prstGeom prst="rect">
            <a:avLst/>
          </a:prstGeom>
          <a:noFill/>
          <a:ln>
            <a:noFill/>
          </a:ln>
        </p:spPr>
      </p:pic>
      <p:sp>
        <p:nvSpPr>
          <p:cNvPr id="276" name="Google Shape;276;p29"/>
          <p:cNvSpPr txBox="1"/>
          <p:nvPr/>
        </p:nvSpPr>
        <p:spPr>
          <a:xfrm>
            <a:off x="1064424" y="2683905"/>
            <a:ext cx="5562600" cy="277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Performance visualization</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To evaluate the performance, a cross-sectional cut of was made in a direction perpendicular to the original slices. </a:t>
            </a:r>
            <a:endParaRPr sz="1800">
              <a:solidFill>
                <a:srgbClr val="143C82"/>
              </a:solidFill>
              <a:latin typeface="Trebuchet MS"/>
              <a:ea typeface="Trebuchet MS"/>
              <a:cs typeface="Trebuchet MS"/>
              <a:sym typeface="Trebuchet MS"/>
            </a:endParaRPr>
          </a:p>
          <a:p>
            <a:pPr marL="914400" marR="0" lvl="1" indent="-34290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Top image: 3D model reconstructed using synthetic data generated by the VAE</a:t>
            </a:r>
            <a:endParaRPr sz="1800">
              <a:solidFill>
                <a:srgbClr val="143C82"/>
              </a:solidFill>
              <a:latin typeface="Trebuchet MS"/>
              <a:ea typeface="Trebuchet MS"/>
              <a:cs typeface="Trebuchet MS"/>
              <a:sym typeface="Trebuchet MS"/>
            </a:endParaRPr>
          </a:p>
          <a:p>
            <a:pPr marL="914400" marR="0" lvl="1" indent="-34290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Bottom image: 3D model reconstructed using only the original dataset</a:t>
            </a:r>
            <a:endParaRPr sz="1800">
              <a:solidFill>
                <a:srgbClr val="143C82"/>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0" y="-1"/>
            <a:ext cx="14630400" cy="8229601"/>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2" name="Google Shape;282;p30"/>
          <p:cNvPicPr preferRelativeResize="0"/>
          <p:nvPr/>
        </p:nvPicPr>
        <p:blipFill rotWithShape="1">
          <a:blip r:embed="rId3">
            <a:alphaModFix/>
          </a:blip>
          <a:srcRect r="30181" b="34753"/>
          <a:stretch/>
        </p:blipFill>
        <p:spPr>
          <a:xfrm>
            <a:off x="7315200" y="1"/>
            <a:ext cx="7315200" cy="8229600"/>
          </a:xfrm>
          <a:prstGeom prst="rect">
            <a:avLst/>
          </a:prstGeom>
          <a:noFill/>
          <a:ln>
            <a:noFill/>
          </a:ln>
        </p:spPr>
      </p:pic>
      <p:sp>
        <p:nvSpPr>
          <p:cNvPr id="283" name="Google Shape;283;p30"/>
          <p:cNvSpPr txBox="1"/>
          <p:nvPr/>
        </p:nvSpPr>
        <p:spPr>
          <a:xfrm>
            <a:off x="1600201" y="2992917"/>
            <a:ext cx="6819899"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7200" b="1">
                <a:solidFill>
                  <a:schemeClr val="lt1"/>
                </a:solidFill>
                <a:latin typeface="Trebuchet MS"/>
                <a:ea typeface="Trebuchet MS"/>
                <a:cs typeface="Trebuchet MS"/>
                <a:sym typeface="Trebuchet MS"/>
              </a:rPr>
              <a:t>Access all</a:t>
            </a:r>
            <a:endParaRPr sz="7200" b="1">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pt-BR" sz="7200" b="1">
                <a:solidFill>
                  <a:schemeClr val="lt1"/>
                </a:solidFill>
                <a:latin typeface="Trebuchet MS"/>
                <a:ea typeface="Trebuchet MS"/>
                <a:cs typeface="Trebuchet MS"/>
                <a:sym typeface="Trebuchet MS"/>
              </a:rPr>
              <a:t>Conference Papers</a:t>
            </a:r>
            <a:endParaRPr/>
          </a:p>
        </p:txBody>
      </p:sp>
      <p:sp>
        <p:nvSpPr>
          <p:cNvPr id="284" name="Google Shape;284;p30"/>
          <p:cNvSpPr txBox="1"/>
          <p:nvPr/>
        </p:nvSpPr>
        <p:spPr>
          <a:xfrm>
            <a:off x="1600201" y="6515428"/>
            <a:ext cx="4804351"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rgbClr val="16408C"/>
                </a:solidFill>
                <a:latin typeface="Trebuchet MS"/>
                <a:ea typeface="Trebuchet MS"/>
                <a:cs typeface="Trebuchet MS"/>
                <a:sym typeface="Trebuchet MS"/>
              </a:rPr>
              <a:t>IBP Digital Library</a:t>
            </a:r>
            <a:endParaRPr/>
          </a:p>
          <a:p>
            <a:pPr marL="0" marR="0" lvl="0" indent="0" algn="l" rtl="0">
              <a:spcBef>
                <a:spcPts val="0"/>
              </a:spcBef>
              <a:spcAft>
                <a:spcPts val="0"/>
              </a:spcAft>
              <a:buNone/>
            </a:pPr>
            <a:endParaRPr sz="2800">
              <a:solidFill>
                <a:srgbClr val="16408C"/>
              </a:solidFill>
              <a:latin typeface="Trebuchet MS"/>
              <a:ea typeface="Trebuchet MS"/>
              <a:cs typeface="Trebuchet MS"/>
              <a:sym typeface="Trebuchet MS"/>
            </a:endParaRPr>
          </a:p>
        </p:txBody>
      </p:sp>
      <p:pic>
        <p:nvPicPr>
          <p:cNvPr id="285" name="Google Shape;285;p30"/>
          <p:cNvPicPr preferRelativeResize="0"/>
          <p:nvPr/>
        </p:nvPicPr>
        <p:blipFill rotWithShape="1">
          <a:blip r:embed="rId4">
            <a:alphaModFix/>
          </a:blip>
          <a:srcRect/>
          <a:stretch/>
        </p:blipFill>
        <p:spPr>
          <a:xfrm>
            <a:off x="696656" y="665813"/>
            <a:ext cx="4855551" cy="1569600"/>
          </a:xfrm>
          <a:prstGeom prst="rect">
            <a:avLst/>
          </a:prstGeom>
          <a:noFill/>
          <a:ln>
            <a:noFill/>
          </a:ln>
        </p:spPr>
      </p:pic>
      <p:sp>
        <p:nvSpPr>
          <p:cNvPr id="286" name="Google Shape;286;p30"/>
          <p:cNvSpPr/>
          <p:nvPr/>
        </p:nvSpPr>
        <p:spPr>
          <a:xfrm>
            <a:off x="0" y="0"/>
            <a:ext cx="146304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7" name="Google Shape;287;p30"/>
          <p:cNvPicPr preferRelativeResize="0"/>
          <p:nvPr/>
        </p:nvPicPr>
        <p:blipFill rotWithShape="1">
          <a:blip r:embed="rId5">
            <a:alphaModFix/>
          </a:blip>
          <a:srcRect/>
          <a:stretch/>
        </p:blipFill>
        <p:spPr>
          <a:xfrm>
            <a:off x="8308300" y="2595700"/>
            <a:ext cx="4703039" cy="4703039"/>
          </a:xfrm>
          <a:prstGeom prst="rect">
            <a:avLst/>
          </a:prstGeom>
          <a:noFill/>
          <a:ln>
            <a:noFill/>
          </a:ln>
        </p:spPr>
      </p:pic>
      <p:sp>
        <p:nvSpPr>
          <p:cNvPr id="288" name="Google Shape;288;p30"/>
          <p:cNvSpPr/>
          <p:nvPr/>
        </p:nvSpPr>
        <p:spPr>
          <a:xfrm>
            <a:off x="8350068" y="2641599"/>
            <a:ext cx="4607107" cy="4606925"/>
          </a:xfrm>
          <a:prstGeom prst="rect">
            <a:avLst/>
          </a:prstGeom>
          <a:noFill/>
          <a:ln w="5715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30"/>
          <p:cNvSpPr txBox="1"/>
          <p:nvPr/>
        </p:nvSpPr>
        <p:spPr>
          <a:xfrm>
            <a:off x="9566624" y="7352438"/>
            <a:ext cx="225414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1">
                <a:solidFill>
                  <a:srgbClr val="16408C"/>
                </a:solidFill>
                <a:latin typeface="Trebuchet MS"/>
                <a:ea typeface="Trebuchet MS"/>
                <a:cs typeface="Trebuchet MS"/>
                <a:sym typeface="Trebuchet MS"/>
              </a:rPr>
              <a:t>biblioteca.ibp.org.br</a:t>
            </a:r>
            <a:endParaRPr/>
          </a:p>
          <a:p>
            <a:pPr marL="0" marR="0" lvl="0" indent="0" algn="l" rtl="0">
              <a:spcBef>
                <a:spcPts val="0"/>
              </a:spcBef>
              <a:spcAft>
                <a:spcPts val="0"/>
              </a:spcAft>
              <a:buNone/>
            </a:pPr>
            <a:endParaRPr sz="1600" b="1">
              <a:solidFill>
                <a:srgbClr val="16408C"/>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1"/>
          <p:cNvPicPr preferRelativeResize="0"/>
          <p:nvPr/>
        </p:nvPicPr>
        <p:blipFill rotWithShape="1">
          <a:blip r:embed="rId3">
            <a:alphaModFix/>
          </a:blip>
          <a:srcRect r="30182" b="38529"/>
          <a:stretch/>
        </p:blipFill>
        <p:spPr>
          <a:xfrm>
            <a:off x="7315200" y="476250"/>
            <a:ext cx="7315201" cy="7753350"/>
          </a:xfrm>
          <a:prstGeom prst="rect">
            <a:avLst/>
          </a:prstGeom>
          <a:noFill/>
          <a:ln>
            <a:noFill/>
          </a:ln>
        </p:spPr>
      </p:pic>
      <p:sp>
        <p:nvSpPr>
          <p:cNvPr id="295" name="Google Shape;295;p31"/>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31"/>
          <p:cNvSpPr txBox="1"/>
          <p:nvPr/>
        </p:nvSpPr>
        <p:spPr>
          <a:xfrm>
            <a:off x="1064423" y="640839"/>
            <a:ext cx="9182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SRCNN output results</a:t>
            </a:r>
            <a:endParaRPr sz="4000" b="1">
              <a:solidFill>
                <a:srgbClr val="FF8C00"/>
              </a:solidFill>
              <a:latin typeface="Trebuchet MS"/>
              <a:ea typeface="Trebuchet MS"/>
              <a:cs typeface="Trebuchet MS"/>
              <a:sym typeface="Trebuchet MS"/>
            </a:endParaRPr>
          </a:p>
        </p:txBody>
      </p:sp>
      <p:pic>
        <p:nvPicPr>
          <p:cNvPr id="297" name="Google Shape;297;p31"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sp>
        <p:nvSpPr>
          <p:cNvPr id="298" name="Google Shape;298;p31"/>
          <p:cNvSpPr/>
          <p:nvPr/>
        </p:nvSpPr>
        <p:spPr>
          <a:xfrm>
            <a:off x="970938" y="2683906"/>
            <a:ext cx="12634200" cy="47145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31"/>
          <p:cNvSpPr txBox="1"/>
          <p:nvPr/>
        </p:nvSpPr>
        <p:spPr>
          <a:xfrm>
            <a:off x="6169327" y="4870412"/>
            <a:ext cx="208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rgbClr val="143C82"/>
                </a:solidFill>
                <a:latin typeface="Trebuchet MS"/>
                <a:ea typeface="Trebuchet MS"/>
                <a:cs typeface="Trebuchet MS"/>
                <a:sym typeface="Trebuchet MS"/>
              </a:rPr>
              <a:t>Figures, Images, Charts or Tables </a:t>
            </a:r>
            <a:endParaRPr/>
          </a:p>
        </p:txBody>
      </p:sp>
      <p:pic>
        <p:nvPicPr>
          <p:cNvPr id="300" name="Google Shape;300;p31"/>
          <p:cNvPicPr preferRelativeResize="0"/>
          <p:nvPr/>
        </p:nvPicPr>
        <p:blipFill rotWithShape="1">
          <a:blip r:embed="rId5">
            <a:alphaModFix/>
          </a:blip>
          <a:srcRect/>
          <a:stretch/>
        </p:blipFill>
        <p:spPr>
          <a:xfrm>
            <a:off x="2963589" y="3439761"/>
            <a:ext cx="8703231" cy="2560825"/>
          </a:xfrm>
          <a:prstGeom prst="rect">
            <a:avLst/>
          </a:prstGeom>
          <a:noFill/>
          <a:ln>
            <a:noFill/>
          </a:ln>
        </p:spPr>
      </p:pic>
      <p:pic>
        <p:nvPicPr>
          <p:cNvPr id="301" name="Google Shape;301;p31"/>
          <p:cNvPicPr preferRelativeResize="0"/>
          <p:nvPr/>
        </p:nvPicPr>
        <p:blipFill>
          <a:blip r:embed="rId6">
            <a:alphaModFix/>
          </a:blip>
          <a:stretch>
            <a:fillRect/>
          </a:stretch>
        </p:blipFill>
        <p:spPr>
          <a:xfrm>
            <a:off x="2936437" y="6204650"/>
            <a:ext cx="8703225" cy="1085051"/>
          </a:xfrm>
          <a:prstGeom prst="rect">
            <a:avLst/>
          </a:prstGeom>
          <a:noFill/>
          <a:ln>
            <a:noFill/>
          </a:ln>
        </p:spPr>
      </p:pic>
      <p:sp>
        <p:nvSpPr>
          <p:cNvPr id="302" name="Google Shape;302;p31"/>
          <p:cNvSpPr txBox="1"/>
          <p:nvPr/>
        </p:nvSpPr>
        <p:spPr>
          <a:xfrm>
            <a:off x="3075550" y="2871800"/>
            <a:ext cx="87033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solidFill>
                  <a:srgbClr val="16408C"/>
                </a:solidFill>
                <a:latin typeface="Trebuchet MS"/>
                <a:ea typeface="Trebuchet MS"/>
                <a:cs typeface="Trebuchet MS"/>
                <a:sym typeface="Trebuchet MS"/>
              </a:rPr>
              <a:t>         LR image                       Model output                       HR image</a:t>
            </a:r>
            <a:endParaRPr sz="2000">
              <a:solidFill>
                <a:srgbClr val="16408C"/>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2"/>
          <p:cNvPicPr preferRelativeResize="0"/>
          <p:nvPr/>
        </p:nvPicPr>
        <p:blipFill rotWithShape="1">
          <a:blip r:embed="rId3">
            <a:alphaModFix/>
          </a:blip>
          <a:srcRect r="30182" b="38529"/>
          <a:stretch/>
        </p:blipFill>
        <p:spPr>
          <a:xfrm>
            <a:off x="7315200" y="476250"/>
            <a:ext cx="7315201" cy="7753350"/>
          </a:xfrm>
          <a:prstGeom prst="rect">
            <a:avLst/>
          </a:prstGeom>
          <a:noFill/>
          <a:ln>
            <a:noFill/>
          </a:ln>
        </p:spPr>
      </p:pic>
      <p:sp>
        <p:nvSpPr>
          <p:cNvPr id="308" name="Google Shape;308;p32"/>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32"/>
          <p:cNvSpPr txBox="1"/>
          <p:nvPr/>
        </p:nvSpPr>
        <p:spPr>
          <a:xfrm>
            <a:off x="1064423" y="640839"/>
            <a:ext cx="9182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Transfer learning output results</a:t>
            </a:r>
            <a:endParaRPr sz="4000" b="1">
              <a:solidFill>
                <a:srgbClr val="FF8C00"/>
              </a:solidFill>
              <a:latin typeface="Trebuchet MS"/>
              <a:ea typeface="Trebuchet MS"/>
              <a:cs typeface="Trebuchet MS"/>
              <a:sym typeface="Trebuchet MS"/>
            </a:endParaRPr>
          </a:p>
        </p:txBody>
      </p:sp>
      <p:pic>
        <p:nvPicPr>
          <p:cNvPr id="310" name="Google Shape;310;p32"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30" cy="3274555"/>
          </a:xfrm>
          <a:prstGeom prst="rect">
            <a:avLst/>
          </a:prstGeom>
          <a:noFill/>
          <a:ln>
            <a:noFill/>
          </a:ln>
        </p:spPr>
      </p:pic>
      <p:sp>
        <p:nvSpPr>
          <p:cNvPr id="311" name="Google Shape;311;p32"/>
          <p:cNvSpPr/>
          <p:nvPr/>
        </p:nvSpPr>
        <p:spPr>
          <a:xfrm>
            <a:off x="970938" y="2683906"/>
            <a:ext cx="12634200" cy="47145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Calibri"/>
                <a:ea typeface="Calibri"/>
                <a:cs typeface="Calibri"/>
                <a:sym typeface="Calibri"/>
              </a:rPr>
              <a:t>16408C</a:t>
            </a:r>
            <a:endParaRPr sz="1800">
              <a:solidFill>
                <a:schemeClr val="lt1"/>
              </a:solidFill>
              <a:latin typeface="Calibri"/>
              <a:ea typeface="Calibri"/>
              <a:cs typeface="Calibri"/>
              <a:sym typeface="Calibri"/>
            </a:endParaRPr>
          </a:p>
        </p:txBody>
      </p:sp>
      <p:sp>
        <p:nvSpPr>
          <p:cNvPr id="312" name="Google Shape;312;p32"/>
          <p:cNvSpPr txBox="1"/>
          <p:nvPr/>
        </p:nvSpPr>
        <p:spPr>
          <a:xfrm>
            <a:off x="6169327" y="4870412"/>
            <a:ext cx="208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rgbClr val="143C82"/>
                </a:solidFill>
                <a:latin typeface="Trebuchet MS"/>
                <a:ea typeface="Trebuchet MS"/>
                <a:cs typeface="Trebuchet MS"/>
                <a:sym typeface="Trebuchet MS"/>
              </a:rPr>
              <a:t>Figures, Images, Charts or Tables </a:t>
            </a:r>
            <a:endParaRPr/>
          </a:p>
        </p:txBody>
      </p:sp>
      <p:sp>
        <p:nvSpPr>
          <p:cNvPr id="313" name="Google Shape;313;p32"/>
          <p:cNvSpPr txBox="1"/>
          <p:nvPr/>
        </p:nvSpPr>
        <p:spPr>
          <a:xfrm>
            <a:off x="3075550" y="2871800"/>
            <a:ext cx="87033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solidFill>
                  <a:srgbClr val="16408C"/>
                </a:solidFill>
                <a:latin typeface="Trebuchet MS"/>
                <a:ea typeface="Trebuchet MS"/>
                <a:cs typeface="Trebuchet MS"/>
                <a:sym typeface="Trebuchet MS"/>
              </a:rPr>
              <a:t>         LR image                       Model output                       HR image</a:t>
            </a:r>
            <a:endParaRPr sz="2000">
              <a:solidFill>
                <a:srgbClr val="16408C"/>
              </a:solidFill>
              <a:latin typeface="Trebuchet MS"/>
              <a:ea typeface="Trebuchet MS"/>
              <a:cs typeface="Trebuchet MS"/>
              <a:sym typeface="Trebuchet MS"/>
            </a:endParaRPr>
          </a:p>
        </p:txBody>
      </p:sp>
      <p:pic>
        <p:nvPicPr>
          <p:cNvPr id="314" name="Google Shape;314;p32"/>
          <p:cNvPicPr preferRelativeResize="0"/>
          <p:nvPr/>
        </p:nvPicPr>
        <p:blipFill>
          <a:blip r:embed="rId5">
            <a:alphaModFix/>
          </a:blip>
          <a:stretch>
            <a:fillRect/>
          </a:stretch>
        </p:blipFill>
        <p:spPr>
          <a:xfrm>
            <a:off x="2963613" y="6204707"/>
            <a:ext cx="8703200" cy="1085081"/>
          </a:xfrm>
          <a:prstGeom prst="rect">
            <a:avLst/>
          </a:prstGeom>
          <a:noFill/>
          <a:ln>
            <a:noFill/>
          </a:ln>
        </p:spPr>
      </p:pic>
      <p:pic>
        <p:nvPicPr>
          <p:cNvPr id="315" name="Google Shape;315;p32"/>
          <p:cNvPicPr preferRelativeResize="0"/>
          <p:nvPr/>
        </p:nvPicPr>
        <p:blipFill rotWithShape="1">
          <a:blip r:embed="rId6">
            <a:alphaModFix/>
          </a:blip>
          <a:srcRect/>
          <a:stretch/>
        </p:blipFill>
        <p:spPr>
          <a:xfrm>
            <a:off x="2963600" y="3439757"/>
            <a:ext cx="8703221" cy="2560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5EDFF-C7BD-4DED-1B0A-8D103A63EB98}"/>
              </a:ext>
            </a:extLst>
          </p:cNvPr>
          <p:cNvSpPr>
            <a:spLocks noGrp="1"/>
          </p:cNvSpPr>
          <p:nvPr>
            <p:ph type="title"/>
          </p:nvPr>
        </p:nvSpPr>
        <p:spPr/>
        <p:txBody>
          <a:bodyPr/>
          <a:lstStyle/>
          <a:p>
            <a:r>
              <a:rPr lang="pt-BR" dirty="0" err="1"/>
              <a:t>These</a:t>
            </a:r>
            <a:r>
              <a:rPr lang="pt-BR" dirty="0"/>
              <a:t> are for </a:t>
            </a:r>
            <a:r>
              <a:rPr lang="pt-BR" dirty="0" err="1"/>
              <a:t>you</a:t>
            </a:r>
            <a:r>
              <a:rPr lang="pt-BR" dirty="0"/>
              <a:t> </a:t>
            </a:r>
            <a:r>
              <a:rPr lang="pt-BR" dirty="0" err="1"/>
              <a:t>to</a:t>
            </a:r>
            <a:r>
              <a:rPr lang="pt-BR" dirty="0"/>
              <a:t> </a:t>
            </a:r>
            <a:r>
              <a:rPr lang="pt-BR" dirty="0" err="1"/>
              <a:t>read</a:t>
            </a:r>
            <a:r>
              <a:rPr lang="pt-BR" dirty="0"/>
              <a:t>!</a:t>
            </a:r>
          </a:p>
        </p:txBody>
      </p:sp>
      <p:sp>
        <p:nvSpPr>
          <p:cNvPr id="3" name="Espaço Reservado para Texto 2">
            <a:extLst>
              <a:ext uri="{FF2B5EF4-FFF2-40B4-BE49-F238E27FC236}">
                <a16:creationId xmlns:a16="http://schemas.microsoft.com/office/drawing/2014/main" id="{0C292516-DDEA-2754-947D-0C35F2A10EF2}"/>
              </a:ext>
            </a:extLst>
          </p:cNvPr>
          <p:cNvSpPr>
            <a:spLocks noGrp="1"/>
          </p:cNvSpPr>
          <p:nvPr>
            <p:ph type="body" idx="1"/>
          </p:nvPr>
        </p:nvSpPr>
        <p:spPr/>
        <p:txBody>
          <a:bodyPr>
            <a:normAutofit/>
          </a:bodyPr>
          <a:lstStyle/>
          <a:p>
            <a:r>
              <a:rPr lang="en-US" sz="1800" dirty="0"/>
              <a:t>Reservoir dynamic performance is affected by </a:t>
            </a:r>
            <a:r>
              <a:rPr lang="en-US" sz="1800" dirty="0" err="1"/>
              <a:t>subseismic</a:t>
            </a:r>
            <a:r>
              <a:rPr lang="en-US" sz="1800" dirty="0"/>
              <a:t> (below the resolution of seismic imaging) geologic features such as submeter thin barriers and baffles, or high-permeability streaks, and porous media properties. </a:t>
            </a:r>
          </a:p>
          <a:p>
            <a:r>
              <a:rPr lang="en-US" sz="1800" dirty="0"/>
              <a:t>Although they cannot be predicted with absolute certainty, there are strategies that can improve estimates of the prevalence and connectivity of these thin features. Additionally, to capture the range of uncertainty, one can create different subsurface realizations and scenarios that all align with the available data and use them to produce a range of predicted flow</a:t>
            </a:r>
          </a:p>
          <a:p>
            <a:r>
              <a:rPr lang="en-US" sz="1800" dirty="0"/>
              <a:t>The key challenge in exploring full subsurface uncertainty space within geological and geophysical constraints is the generation of a multitude of reservoir architecture scenarios that are consistent with all available seismic and well-log data.</a:t>
            </a:r>
          </a:p>
          <a:p>
            <a:endParaRPr lang="en-US" sz="1800" dirty="0"/>
          </a:p>
          <a:p>
            <a:r>
              <a:rPr lang="en-US" sz="1050" dirty="0"/>
              <a:t>Improving Reservoir Characterization and Prediction Via Machine Learning-Driven Integration of </a:t>
            </a:r>
            <a:r>
              <a:rPr lang="en-US" sz="1050" dirty="0" err="1"/>
              <a:t>Subseismic</a:t>
            </a:r>
            <a:r>
              <a:rPr lang="en-US" sz="1050" dirty="0"/>
              <a:t> Geologic Concepts, Geophysical Attributes, and Wells</a:t>
            </a:r>
            <a:endParaRPr lang="pt-BR" sz="1800" dirty="0"/>
          </a:p>
        </p:txBody>
      </p:sp>
    </p:spTree>
    <p:extLst>
      <p:ext uri="{BB962C8B-B14F-4D97-AF65-F5344CB8AC3E}">
        <p14:creationId xmlns:p14="http://schemas.microsoft.com/office/powerpoint/2010/main" val="289758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descr="Uma imagem com Gráficos, logótipo, design gráfico, captura de ecrã&#10;&#10;Descrição gerada automaticamente"/>
          <p:cNvPicPr preferRelativeResize="0"/>
          <p:nvPr/>
        </p:nvPicPr>
        <p:blipFill rotWithShape="1">
          <a:blip r:embed="rId3">
            <a:alphaModFix/>
          </a:blip>
          <a:srcRect/>
          <a:stretch/>
        </p:blipFill>
        <p:spPr>
          <a:xfrm>
            <a:off x="8910571" y="-402766"/>
            <a:ext cx="5821429" cy="3274554"/>
          </a:xfrm>
          <a:prstGeom prst="rect">
            <a:avLst/>
          </a:prstGeom>
          <a:noFill/>
          <a:ln>
            <a:noFill/>
          </a:ln>
        </p:spPr>
      </p:pic>
      <p:pic>
        <p:nvPicPr>
          <p:cNvPr id="94" name="Google Shape;94;p14"/>
          <p:cNvPicPr preferRelativeResize="0"/>
          <p:nvPr/>
        </p:nvPicPr>
        <p:blipFill rotWithShape="1">
          <a:blip r:embed="rId4">
            <a:alphaModFix/>
          </a:blip>
          <a:srcRect r="30181" b="38529"/>
          <a:stretch/>
        </p:blipFill>
        <p:spPr>
          <a:xfrm>
            <a:off x="7315200" y="476250"/>
            <a:ext cx="7315200" cy="7753350"/>
          </a:xfrm>
          <a:prstGeom prst="rect">
            <a:avLst/>
          </a:prstGeom>
          <a:noFill/>
          <a:ln>
            <a:noFill/>
          </a:ln>
        </p:spPr>
      </p:pic>
      <p:sp>
        <p:nvSpPr>
          <p:cNvPr id="95" name="Google Shape;95;p14"/>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4"/>
          <p:cNvSpPr txBox="1"/>
          <p:nvPr/>
        </p:nvSpPr>
        <p:spPr>
          <a:xfrm>
            <a:off x="1064425" y="2683900"/>
            <a:ext cx="5562600" cy="3231614"/>
          </a:xfrm>
          <a:prstGeom prst="rect">
            <a:avLst/>
          </a:prstGeom>
          <a:noFill/>
          <a:ln>
            <a:noFill/>
          </a:ln>
        </p:spPr>
        <p:txBody>
          <a:bodyPr spcFirstLastPara="1" wrap="square" lIns="91425" tIns="45700" rIns="91425" bIns="45700" anchor="t" anchorCtr="0">
            <a:spAutoFit/>
          </a:bodyPr>
          <a:lstStyle/>
          <a:p>
            <a:pPr lvl="0" algn="just"/>
            <a:r>
              <a:rPr lang="en-US" sz="2800" b="1" dirty="0">
                <a:solidFill>
                  <a:srgbClr val="143C82"/>
                </a:solidFill>
                <a:latin typeface="Trebuchet MS"/>
                <a:ea typeface="Trebuchet MS"/>
                <a:cs typeface="Trebuchet MS"/>
                <a:sym typeface="Trebuchet MS"/>
              </a:rPr>
              <a:t>Reservoir dynamic performance</a:t>
            </a:r>
            <a:r>
              <a:rPr lang="pt-BR" sz="2800" b="1" dirty="0">
                <a:solidFill>
                  <a:srgbClr val="143C82"/>
                </a:solidFill>
                <a:latin typeface="Trebuchet MS"/>
                <a:ea typeface="Trebuchet MS"/>
                <a:cs typeface="Trebuchet MS"/>
                <a:sym typeface="Trebuchet MS"/>
              </a:rPr>
              <a:t> </a:t>
            </a:r>
            <a:endParaRPr dirty="0"/>
          </a:p>
          <a:p>
            <a:pPr marL="0" marR="0" lvl="0" indent="0" algn="just" rtl="0">
              <a:spcBef>
                <a:spcPts val="0"/>
              </a:spcBef>
              <a:spcAft>
                <a:spcPts val="0"/>
              </a:spcAft>
              <a:buNone/>
            </a:pPr>
            <a:endParaRPr sz="1800" b="1" dirty="0">
              <a:solidFill>
                <a:srgbClr val="FF8C00"/>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Affected by seismic and sub-seismic geologic features</a:t>
            </a:r>
          </a:p>
          <a:p>
            <a:pPr marL="285750" lvl="0" indent="-285750" algn="just">
              <a:buFont typeface="Arial" panose="020B0604020202020204" pitchFamily="34" charset="0"/>
              <a:buChar char="•"/>
            </a:pPr>
            <a:endParaRPr lang="en-US" sz="2000" dirty="0">
              <a:solidFill>
                <a:srgbClr val="143C82"/>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i.e. sub-meter thin barriers and baffles, high-permeability streaks, </a:t>
            </a:r>
          </a:p>
          <a:p>
            <a:pPr marL="285750" lvl="0" indent="-285750" algn="just">
              <a:buFont typeface="Arial" panose="020B0604020202020204" pitchFamily="34" charset="0"/>
              <a:buChar char="•"/>
            </a:pPr>
            <a:endParaRPr lang="en-US" sz="2000" dirty="0">
              <a:solidFill>
                <a:srgbClr val="143C82"/>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or sub-centimeter pore structure</a:t>
            </a:r>
            <a:endParaRPr lang="pt-BR" sz="2000" dirty="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Font typeface="Arial" panose="020B0604020202020204" pitchFamily="34" charset="0"/>
              <a:buChar char="•"/>
            </a:pPr>
            <a:endParaRPr sz="1800" dirty="0">
              <a:solidFill>
                <a:srgbClr val="143C82"/>
              </a:solidFill>
              <a:latin typeface="Trebuchet MS"/>
              <a:ea typeface="Trebuchet MS"/>
              <a:cs typeface="Trebuchet MS"/>
              <a:sym typeface="Trebuchet MS"/>
            </a:endParaRPr>
          </a:p>
        </p:txBody>
      </p:sp>
      <p:sp>
        <p:nvSpPr>
          <p:cNvPr id="97" name="Google Shape;97;p14"/>
          <p:cNvSpPr txBox="1"/>
          <p:nvPr/>
        </p:nvSpPr>
        <p:spPr>
          <a:xfrm>
            <a:off x="1064424" y="652511"/>
            <a:ext cx="91821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err="1">
                <a:solidFill>
                  <a:srgbClr val="FF8C00"/>
                </a:solidFill>
                <a:latin typeface="Trebuchet MS"/>
                <a:ea typeface="Trebuchet MS"/>
                <a:cs typeface="Trebuchet MS"/>
                <a:sym typeface="Trebuchet MS"/>
              </a:rPr>
              <a:t>Why</a:t>
            </a:r>
            <a:r>
              <a:rPr lang="pt-BR" sz="4000" b="1" dirty="0">
                <a:solidFill>
                  <a:srgbClr val="FF8C00"/>
                </a:solidFill>
                <a:latin typeface="Trebuchet MS"/>
                <a:ea typeface="Trebuchet MS"/>
                <a:cs typeface="Trebuchet MS"/>
                <a:sym typeface="Trebuchet MS"/>
              </a:rPr>
              <a:t>?</a:t>
            </a:r>
            <a:endParaRPr sz="4000" b="1" dirty="0">
              <a:solidFill>
                <a:srgbClr val="FF8C00"/>
              </a:solidFill>
              <a:latin typeface="Trebuchet MS"/>
              <a:ea typeface="Trebuchet MS"/>
              <a:cs typeface="Trebuchet MS"/>
              <a:sym typeface="Trebuchet MS"/>
            </a:endParaRPr>
          </a:p>
        </p:txBody>
      </p:sp>
      <p:sp>
        <p:nvSpPr>
          <p:cNvPr id="98" name="Google Shape;98;p14"/>
          <p:cNvSpPr txBox="1"/>
          <p:nvPr/>
        </p:nvSpPr>
        <p:spPr>
          <a:xfrm>
            <a:off x="8003376" y="2683904"/>
            <a:ext cx="5562600" cy="38471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rgbClr val="143C82"/>
                </a:solidFill>
                <a:latin typeface="Trebuchet MS"/>
                <a:ea typeface="Trebuchet MS"/>
                <a:cs typeface="Trebuchet MS"/>
                <a:sym typeface="Trebuchet MS"/>
              </a:rPr>
              <a:t>Modeling Challenges</a:t>
            </a:r>
            <a:r>
              <a:rPr lang="pt-BR" sz="2800" b="1" dirty="0">
                <a:solidFill>
                  <a:srgbClr val="143C82"/>
                </a:solidFill>
                <a:latin typeface="Trebuchet MS"/>
                <a:ea typeface="Trebuchet MS"/>
                <a:cs typeface="Trebuchet MS"/>
                <a:sym typeface="Trebuchet MS"/>
              </a:rPr>
              <a:t> </a:t>
            </a:r>
            <a:endParaRPr sz="2800" b="1"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800" b="1"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Impossible to predicted/modeled exactly (uncertainty)</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Different subsurface realizations, consistent with all available seismic and well-log data,</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Generate/explore different possible pore structures,</a:t>
            </a:r>
          </a:p>
          <a:p>
            <a:pPr algn="just"/>
            <a:endParaRPr lang="en-US"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lang="en-US"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r>
              <a:rPr lang="pt-BR" sz="1800" dirty="0">
                <a:solidFill>
                  <a:srgbClr val="143C82"/>
                </a:solidFill>
                <a:latin typeface="Trebuchet MS"/>
                <a:ea typeface="Trebuchet MS"/>
                <a:cs typeface="Trebuchet MS"/>
                <a:sym typeface="Trebuchet MS"/>
              </a:rPr>
              <a:t> </a:t>
            </a:r>
            <a:endParaRPr sz="1800" dirty="0">
              <a:solidFill>
                <a:srgbClr val="143C82"/>
              </a:solidFill>
              <a:latin typeface="Trebuchet MS"/>
              <a:ea typeface="Trebuchet MS"/>
              <a:cs typeface="Trebuchet MS"/>
              <a:sym typeface="Trebuchet MS"/>
            </a:endParaRPr>
          </a:p>
        </p:txBody>
      </p:sp>
    </p:spTree>
    <p:extLst>
      <p:ext uri="{BB962C8B-B14F-4D97-AF65-F5344CB8AC3E}">
        <p14:creationId xmlns:p14="http://schemas.microsoft.com/office/powerpoint/2010/main" val="26139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descr="Uma imagem com Gráficos, logótipo, design gráfico, captura de ecrã&#10;&#10;Descrição gerada automaticamente"/>
          <p:cNvPicPr preferRelativeResize="0"/>
          <p:nvPr/>
        </p:nvPicPr>
        <p:blipFill rotWithShape="1">
          <a:blip r:embed="rId3">
            <a:alphaModFix/>
          </a:blip>
          <a:srcRect/>
          <a:stretch/>
        </p:blipFill>
        <p:spPr>
          <a:xfrm>
            <a:off x="8910571" y="-402766"/>
            <a:ext cx="5821429" cy="3274554"/>
          </a:xfrm>
          <a:prstGeom prst="rect">
            <a:avLst/>
          </a:prstGeom>
          <a:noFill/>
          <a:ln>
            <a:noFill/>
          </a:ln>
        </p:spPr>
      </p:pic>
      <p:pic>
        <p:nvPicPr>
          <p:cNvPr id="94" name="Google Shape;94;p14"/>
          <p:cNvPicPr preferRelativeResize="0"/>
          <p:nvPr/>
        </p:nvPicPr>
        <p:blipFill rotWithShape="1">
          <a:blip r:embed="rId4">
            <a:alphaModFix/>
          </a:blip>
          <a:srcRect r="30181" b="38529"/>
          <a:stretch/>
        </p:blipFill>
        <p:spPr>
          <a:xfrm>
            <a:off x="7315200" y="476250"/>
            <a:ext cx="7315200" cy="7753350"/>
          </a:xfrm>
          <a:prstGeom prst="rect">
            <a:avLst/>
          </a:prstGeom>
          <a:noFill/>
          <a:ln>
            <a:noFill/>
          </a:ln>
        </p:spPr>
      </p:pic>
      <p:sp>
        <p:nvSpPr>
          <p:cNvPr id="95" name="Google Shape;95;p14"/>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4"/>
          <p:cNvSpPr txBox="1"/>
          <p:nvPr/>
        </p:nvSpPr>
        <p:spPr>
          <a:xfrm>
            <a:off x="1064425" y="2683900"/>
            <a:ext cx="5562600" cy="4124166"/>
          </a:xfrm>
          <a:prstGeom prst="rect">
            <a:avLst/>
          </a:prstGeom>
          <a:noFill/>
          <a:ln>
            <a:noFill/>
          </a:ln>
        </p:spPr>
        <p:txBody>
          <a:bodyPr spcFirstLastPara="1" wrap="square" lIns="91425" tIns="45700" rIns="91425" bIns="45700" anchor="t" anchorCtr="0">
            <a:spAutoFit/>
          </a:bodyPr>
          <a:lstStyle/>
          <a:p>
            <a:pPr lvl="0" algn="just"/>
            <a:r>
              <a:rPr lang="pt-BR" sz="2800" b="1" dirty="0">
                <a:solidFill>
                  <a:srgbClr val="143C82"/>
                </a:solidFill>
                <a:latin typeface="Trebuchet MS"/>
                <a:sym typeface="Trebuchet MS"/>
              </a:rPr>
              <a:t>Digital Rock</a:t>
            </a:r>
            <a:endParaRPr dirty="0"/>
          </a:p>
          <a:p>
            <a:pPr marL="0" marR="0" lvl="0" indent="0" algn="just" rtl="0">
              <a:spcBef>
                <a:spcPts val="0"/>
              </a:spcBef>
              <a:spcAft>
                <a:spcPts val="0"/>
              </a:spcAft>
              <a:buNone/>
            </a:pPr>
            <a:endParaRPr sz="1800" b="1" dirty="0">
              <a:solidFill>
                <a:srgbClr val="FF8C00"/>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Studying rocks harnessing power of computation,</a:t>
            </a:r>
          </a:p>
          <a:p>
            <a:pPr marL="285750" lvl="0" indent="-285750" algn="just">
              <a:buFont typeface="Arial" panose="020B0604020202020204" pitchFamily="34" charset="0"/>
              <a:buChar char="•"/>
            </a:pPr>
            <a:endParaRPr lang="en-US" sz="2000" dirty="0">
              <a:solidFill>
                <a:srgbClr val="143C82"/>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Rock porosity structure, rock attributes, and formation properties,</a:t>
            </a:r>
          </a:p>
          <a:p>
            <a:pPr marL="285750" lvl="0" indent="-285750" algn="just">
              <a:buFont typeface="Arial" panose="020B0604020202020204" pitchFamily="34" charset="0"/>
              <a:buChar char="•"/>
            </a:pPr>
            <a:endParaRPr lang="en-US" sz="2000" dirty="0">
              <a:solidFill>
                <a:srgbClr val="143C82"/>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2000" dirty="0">
                <a:solidFill>
                  <a:srgbClr val="143C82"/>
                </a:solidFill>
                <a:latin typeface="Trebuchet MS"/>
                <a:ea typeface="Trebuchet MS"/>
                <a:cs typeface="Trebuchet MS"/>
                <a:sym typeface="Trebuchet MS"/>
              </a:rPr>
              <a:t>Integrating micro-pore models with large-scale geological data across various scales,</a:t>
            </a:r>
          </a:p>
          <a:p>
            <a:pPr marL="285750" lvl="0" indent="-285750" algn="just">
              <a:buFont typeface="Arial" panose="020B0604020202020204" pitchFamily="34" charset="0"/>
              <a:buChar char="•"/>
            </a:pPr>
            <a:endParaRPr lang="en-US" sz="2000" dirty="0">
              <a:solidFill>
                <a:srgbClr val="143C82"/>
              </a:solidFill>
              <a:latin typeface="Trebuchet MS"/>
              <a:ea typeface="Trebuchet MS"/>
              <a:cs typeface="Trebuchet MS"/>
              <a:sym typeface="Trebuchet MS"/>
            </a:endParaRPr>
          </a:p>
          <a:p>
            <a:pPr marL="285750" lvl="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Computer tomography (CT), and focused ion beam scanning electron microscopy (FIB-SEM).</a:t>
            </a:r>
            <a:endParaRPr sz="1800" dirty="0">
              <a:solidFill>
                <a:srgbClr val="143C82"/>
              </a:solidFill>
              <a:latin typeface="Trebuchet MS"/>
              <a:ea typeface="Trebuchet MS"/>
              <a:cs typeface="Trebuchet MS"/>
              <a:sym typeface="Trebuchet MS"/>
            </a:endParaRPr>
          </a:p>
        </p:txBody>
      </p:sp>
      <p:sp>
        <p:nvSpPr>
          <p:cNvPr id="97" name="Google Shape;97;p14"/>
          <p:cNvSpPr txBox="1"/>
          <p:nvPr/>
        </p:nvSpPr>
        <p:spPr>
          <a:xfrm>
            <a:off x="1064424" y="652511"/>
            <a:ext cx="91821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err="1">
                <a:solidFill>
                  <a:srgbClr val="FF8C00"/>
                </a:solidFill>
                <a:latin typeface="Trebuchet MS"/>
                <a:ea typeface="Trebuchet MS"/>
                <a:cs typeface="Trebuchet MS"/>
                <a:sym typeface="Trebuchet MS"/>
              </a:rPr>
              <a:t>Why</a:t>
            </a:r>
            <a:r>
              <a:rPr lang="pt-BR" sz="4000" b="1" dirty="0">
                <a:solidFill>
                  <a:srgbClr val="FF8C00"/>
                </a:solidFill>
                <a:latin typeface="Trebuchet MS"/>
                <a:ea typeface="Trebuchet MS"/>
                <a:cs typeface="Trebuchet MS"/>
                <a:sym typeface="Trebuchet MS"/>
              </a:rPr>
              <a:t>?</a:t>
            </a:r>
            <a:endParaRPr sz="4000" b="1" dirty="0">
              <a:solidFill>
                <a:srgbClr val="FF8C00"/>
              </a:solidFill>
              <a:latin typeface="Trebuchet MS"/>
              <a:ea typeface="Trebuchet MS"/>
              <a:cs typeface="Trebuchet MS"/>
              <a:sym typeface="Trebuchet MS"/>
            </a:endParaRPr>
          </a:p>
        </p:txBody>
      </p:sp>
      <p:sp>
        <p:nvSpPr>
          <p:cNvPr id="98" name="Google Shape;98;p14"/>
          <p:cNvSpPr txBox="1"/>
          <p:nvPr/>
        </p:nvSpPr>
        <p:spPr>
          <a:xfrm>
            <a:off x="8003376" y="2683904"/>
            <a:ext cx="5562600" cy="412416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rgbClr val="143C82"/>
                </a:solidFill>
                <a:latin typeface="Trebuchet MS"/>
                <a:ea typeface="Trebuchet MS"/>
                <a:cs typeface="Trebuchet MS"/>
                <a:sym typeface="Trebuchet MS"/>
              </a:rPr>
              <a:t>Challenges</a:t>
            </a:r>
            <a:r>
              <a:rPr lang="pt-BR" sz="2800" b="1" dirty="0">
                <a:solidFill>
                  <a:srgbClr val="143C82"/>
                </a:solidFill>
                <a:latin typeface="Trebuchet MS"/>
                <a:ea typeface="Trebuchet MS"/>
                <a:cs typeface="Trebuchet MS"/>
                <a:sym typeface="Trebuchet MS"/>
              </a:rPr>
              <a:t> </a:t>
            </a:r>
            <a:endParaRPr sz="2800" b="1"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800" b="1"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High costs and limited availability of geological samples from specific regions,</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Considerable heterogeneity of rock formations,</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Elevated costs, equipment limitations, </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Insufficient expertise in rock sample preparation and analysis.</a:t>
            </a:r>
          </a:p>
          <a:p>
            <a:pPr marL="285750" indent="-285750" algn="just">
              <a:buFont typeface="Arial" panose="020B0604020202020204" pitchFamily="34" charset="0"/>
              <a:buChar char="•"/>
            </a:pPr>
            <a:endParaRPr lang="en-US" sz="1800" dirty="0">
              <a:solidFill>
                <a:srgbClr val="143C82"/>
              </a:solidFill>
              <a:latin typeface="Trebuchet MS"/>
              <a:ea typeface="Trebuchet MS"/>
              <a:cs typeface="Trebuchet MS"/>
              <a:sym typeface="Trebuchet MS"/>
            </a:endParaRPr>
          </a:p>
          <a:p>
            <a:pPr marL="285750" indent="-285750" algn="just">
              <a:buFont typeface="Arial" panose="020B0604020202020204" pitchFamily="34" charset="0"/>
              <a:buChar char="•"/>
            </a:pPr>
            <a:r>
              <a:rPr lang="en-US" sz="1800" dirty="0">
                <a:solidFill>
                  <a:srgbClr val="143C82"/>
                </a:solidFill>
                <a:latin typeface="Trebuchet MS"/>
                <a:ea typeface="Trebuchet MS"/>
                <a:cs typeface="Trebuchet MS"/>
                <a:sym typeface="Trebuchet MS"/>
              </a:rPr>
              <a:t>Generalize the outcomes of a small and uniform digital rock simulation to the entire reservoir!</a:t>
            </a:r>
            <a:r>
              <a:rPr lang="pt-BR" sz="1800" dirty="0">
                <a:solidFill>
                  <a:srgbClr val="143C82"/>
                </a:solidFill>
                <a:latin typeface="Trebuchet MS"/>
                <a:ea typeface="Trebuchet MS"/>
                <a:cs typeface="Trebuchet MS"/>
                <a:sym typeface="Trebuchet MS"/>
              </a:rPr>
              <a:t> </a:t>
            </a:r>
            <a:endParaRPr sz="1800" dirty="0">
              <a:solidFill>
                <a:srgbClr val="143C82"/>
              </a:solidFill>
              <a:latin typeface="Trebuchet MS"/>
              <a:ea typeface="Trebuchet MS"/>
              <a:cs typeface="Trebuchet MS"/>
              <a:sym typeface="Trebuchet MS"/>
            </a:endParaRPr>
          </a:p>
        </p:txBody>
      </p:sp>
    </p:spTree>
    <p:extLst>
      <p:ext uri="{BB962C8B-B14F-4D97-AF65-F5344CB8AC3E}">
        <p14:creationId xmlns:p14="http://schemas.microsoft.com/office/powerpoint/2010/main" val="37493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descr="Uma imagem com Gráficos, logótipo, design gráfico, captura de ecrã&#10;&#10;Descrição gerada automaticamente"/>
          <p:cNvPicPr preferRelativeResize="0"/>
          <p:nvPr/>
        </p:nvPicPr>
        <p:blipFill rotWithShape="1">
          <a:blip r:embed="rId3">
            <a:alphaModFix/>
          </a:blip>
          <a:srcRect/>
          <a:stretch/>
        </p:blipFill>
        <p:spPr>
          <a:xfrm>
            <a:off x="8910571" y="-402766"/>
            <a:ext cx="5821429" cy="3274554"/>
          </a:xfrm>
          <a:prstGeom prst="rect">
            <a:avLst/>
          </a:prstGeom>
          <a:noFill/>
          <a:ln>
            <a:noFill/>
          </a:ln>
        </p:spPr>
      </p:pic>
      <p:pic>
        <p:nvPicPr>
          <p:cNvPr id="94" name="Google Shape;94;p14"/>
          <p:cNvPicPr preferRelativeResize="0"/>
          <p:nvPr/>
        </p:nvPicPr>
        <p:blipFill rotWithShape="1">
          <a:blip r:embed="rId4">
            <a:alphaModFix/>
          </a:blip>
          <a:srcRect r="30181" b="38529"/>
          <a:stretch/>
        </p:blipFill>
        <p:spPr>
          <a:xfrm>
            <a:off x="7315200" y="476250"/>
            <a:ext cx="7315200" cy="7753350"/>
          </a:xfrm>
          <a:prstGeom prst="rect">
            <a:avLst/>
          </a:prstGeom>
          <a:noFill/>
          <a:ln>
            <a:noFill/>
          </a:ln>
        </p:spPr>
      </p:pic>
      <p:sp>
        <p:nvSpPr>
          <p:cNvPr id="95" name="Google Shape;95;p14"/>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4"/>
          <p:cNvSpPr txBox="1"/>
          <p:nvPr/>
        </p:nvSpPr>
        <p:spPr>
          <a:xfrm>
            <a:off x="1064425" y="2683900"/>
            <a:ext cx="5562600" cy="3016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dirty="0">
                <a:solidFill>
                  <a:srgbClr val="143C82"/>
                </a:solidFill>
                <a:latin typeface="Trebuchet MS"/>
                <a:ea typeface="Trebuchet MS"/>
                <a:cs typeface="Trebuchet MS"/>
                <a:sym typeface="Trebuchet MS"/>
              </a:rPr>
              <a:t>2D </a:t>
            </a:r>
            <a:r>
              <a:rPr lang="pt-BR" sz="2800" b="1" dirty="0" err="1">
                <a:solidFill>
                  <a:srgbClr val="143C82"/>
                </a:solidFill>
                <a:latin typeface="Trebuchet MS"/>
                <a:ea typeface="Trebuchet MS"/>
                <a:cs typeface="Trebuchet MS"/>
                <a:sym typeface="Trebuchet MS"/>
              </a:rPr>
              <a:t>slice</a:t>
            </a:r>
            <a:r>
              <a:rPr lang="pt-BR" sz="2800" b="1" dirty="0">
                <a:solidFill>
                  <a:srgbClr val="143C82"/>
                </a:solidFill>
                <a:latin typeface="Trebuchet MS"/>
                <a:ea typeface="Trebuchet MS"/>
                <a:cs typeface="Trebuchet MS"/>
                <a:sym typeface="Trebuchet MS"/>
              </a:rPr>
              <a:t> </a:t>
            </a:r>
            <a:r>
              <a:rPr lang="pt-BR" sz="2800" b="1" dirty="0" err="1">
                <a:solidFill>
                  <a:srgbClr val="143C82"/>
                </a:solidFill>
                <a:latin typeface="Trebuchet MS"/>
                <a:ea typeface="Trebuchet MS"/>
                <a:cs typeface="Trebuchet MS"/>
                <a:sym typeface="Trebuchet MS"/>
              </a:rPr>
              <a:t>generator</a:t>
            </a:r>
            <a:r>
              <a:rPr lang="pt-BR" sz="2800" b="1" dirty="0">
                <a:solidFill>
                  <a:srgbClr val="143C82"/>
                </a:solidFill>
                <a:latin typeface="Trebuchet MS"/>
                <a:ea typeface="Trebuchet MS"/>
                <a:cs typeface="Trebuchet MS"/>
                <a:sym typeface="Trebuchet MS"/>
              </a:rPr>
              <a:t>?</a:t>
            </a:r>
            <a:endParaRPr dirty="0"/>
          </a:p>
          <a:p>
            <a:pPr marL="0" marR="0" lvl="0" indent="0" algn="just" rtl="0">
              <a:spcBef>
                <a:spcPts val="0"/>
              </a:spcBef>
              <a:spcAft>
                <a:spcPts val="0"/>
              </a:spcAft>
              <a:buNone/>
            </a:pPr>
            <a:endParaRPr sz="1800" b="1" dirty="0">
              <a:solidFill>
                <a:srgbClr val="FF8C00"/>
              </a:solidFill>
              <a:latin typeface="Trebuchet MS"/>
              <a:ea typeface="Trebuchet MS"/>
              <a:cs typeface="Trebuchet MS"/>
              <a:sym typeface="Trebuchet MS"/>
            </a:endParaRPr>
          </a:p>
          <a:p>
            <a:pPr marL="0" marR="0" lvl="0" indent="0" algn="just" rtl="0">
              <a:spcBef>
                <a:spcPts val="0"/>
              </a:spcBef>
              <a:spcAft>
                <a:spcPts val="0"/>
              </a:spcAft>
              <a:buNone/>
            </a:pPr>
            <a:r>
              <a:rPr lang="pt-BR" sz="1800" dirty="0">
                <a:solidFill>
                  <a:srgbClr val="143C82"/>
                </a:solidFill>
                <a:latin typeface="Trebuchet MS"/>
                <a:ea typeface="Trebuchet MS"/>
                <a:cs typeface="Trebuchet MS"/>
                <a:sym typeface="Trebuchet MS"/>
              </a:rPr>
              <a:t>In </a:t>
            </a:r>
            <a:r>
              <a:rPr lang="pt-BR" sz="1800" dirty="0" err="1">
                <a:solidFill>
                  <a:srgbClr val="143C82"/>
                </a:solidFill>
                <a:latin typeface="Trebuchet MS"/>
                <a:ea typeface="Trebuchet MS"/>
                <a:cs typeface="Trebuchet MS"/>
                <a:sym typeface="Trebuchet MS"/>
              </a:rPr>
              <a:t>the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oil</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gas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industry</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obtaining</a:t>
            </a:r>
            <a:r>
              <a:rPr lang="pt-BR" sz="1800" dirty="0">
                <a:solidFill>
                  <a:srgbClr val="143C82"/>
                </a:solidFill>
                <a:latin typeface="Trebuchet MS"/>
                <a:ea typeface="Trebuchet MS"/>
                <a:cs typeface="Trebuchet MS"/>
                <a:sym typeface="Trebuchet MS"/>
              </a:rPr>
              <a:t> high-</a:t>
            </a:r>
            <a:r>
              <a:rPr lang="pt-BR" sz="1800" dirty="0" err="1">
                <a:solidFill>
                  <a:srgbClr val="143C82"/>
                </a:solidFill>
                <a:latin typeface="Trebuchet MS"/>
                <a:ea typeface="Trebuchet MS"/>
                <a:cs typeface="Trebuchet MS"/>
                <a:sym typeface="Trebuchet MS"/>
              </a:rPr>
              <a:t>quality</a:t>
            </a:r>
            <a:r>
              <a:rPr lang="pt-BR" sz="1800" dirty="0">
                <a:solidFill>
                  <a:srgbClr val="143C82"/>
                </a:solidFill>
                <a:latin typeface="Trebuchet MS"/>
                <a:ea typeface="Trebuchet MS"/>
                <a:cs typeface="Trebuchet MS"/>
                <a:sym typeface="Trebuchet MS"/>
              </a:rPr>
              <a:t> underground </a:t>
            </a:r>
            <a:r>
              <a:rPr lang="pt-BR" sz="1800" dirty="0" err="1">
                <a:solidFill>
                  <a:srgbClr val="143C82"/>
                </a:solidFill>
                <a:latin typeface="Trebuchet MS"/>
                <a:ea typeface="Trebuchet MS"/>
                <a:cs typeface="Trebuchet MS"/>
                <a:sym typeface="Trebuchet MS"/>
              </a:rPr>
              <a:t>images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is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essential</a:t>
            </a:r>
            <a:r>
              <a:rPr lang="pt-BR" sz="1800" dirty="0">
                <a:solidFill>
                  <a:srgbClr val="143C82"/>
                </a:solidFill>
                <a:latin typeface="Trebuchet MS"/>
                <a:ea typeface="Trebuchet MS"/>
                <a:cs typeface="Trebuchet MS"/>
                <a:sym typeface="Trebuchet MS"/>
              </a:rPr>
              <a:t> for </a:t>
            </a:r>
            <a:r>
              <a:rPr lang="pt-BR" sz="1800" dirty="0" err="1">
                <a:solidFill>
                  <a:srgbClr val="143C82"/>
                </a:solidFill>
                <a:latin typeface="Trebuchet MS"/>
                <a:ea typeface="Trebuchet MS"/>
                <a:cs typeface="Trebuchet MS"/>
                <a:sym typeface="Trebuchet MS"/>
              </a:rPr>
              <a:t>optimizing</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resource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extraction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but</a:t>
            </a:r>
            <a:r>
              <a:rPr lang="pt-BR" sz="1800" dirty="0">
                <a:solidFill>
                  <a:srgbClr val="143C82"/>
                </a:solidFill>
                <a:latin typeface="Trebuchet MS"/>
                <a:ea typeface="Trebuchet MS"/>
                <a:cs typeface="Trebuchet MS"/>
                <a:sym typeface="Trebuchet MS"/>
              </a:rPr>
              <a:t> it </a:t>
            </a:r>
            <a:r>
              <a:rPr lang="pt-BR" sz="1800" dirty="0" err="1">
                <a:solidFill>
                  <a:srgbClr val="143C82"/>
                </a:solidFill>
                <a:latin typeface="Trebuchet MS"/>
                <a:ea typeface="Trebuchet MS"/>
                <a:cs typeface="Trebuchet MS"/>
                <a:sym typeface="Trebuchet MS"/>
              </a:rPr>
              <a:t>is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often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constrained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by</a:t>
            </a:r>
            <a:r>
              <a:rPr lang="pt-BR" sz="1800" dirty="0">
                <a:solidFill>
                  <a:srgbClr val="143C82"/>
                </a:solidFill>
                <a:latin typeface="Trebuchet MS"/>
                <a:ea typeface="Trebuchet MS"/>
                <a:cs typeface="Trebuchet MS"/>
                <a:sym typeface="Trebuchet MS"/>
              </a:rPr>
              <a:t> high </a:t>
            </a:r>
            <a:r>
              <a:rPr lang="pt-BR" sz="1800" dirty="0" err="1">
                <a:solidFill>
                  <a:srgbClr val="143C82"/>
                </a:solidFill>
                <a:latin typeface="Trebuchet MS"/>
                <a:ea typeface="Trebuchet MS"/>
                <a:cs typeface="Trebuchet MS"/>
                <a:sym typeface="Trebuchet MS"/>
              </a:rPr>
              <a:t>costs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technical</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limitations</a:t>
            </a:r>
            <a:r>
              <a:rPr lang="pt-BR" sz="1800" dirty="0">
                <a:solidFill>
                  <a:srgbClr val="143C82"/>
                </a:solidFill>
                <a:latin typeface="Trebuchet MS"/>
                <a:ea typeface="Trebuchet MS"/>
                <a:cs typeface="Trebuchet MS"/>
                <a:sym typeface="Trebuchet MS"/>
              </a:rPr>
              <a:t>. </a:t>
            </a:r>
            <a:endParaRPr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r>
              <a:rPr lang="pt-BR" sz="1800" dirty="0">
                <a:solidFill>
                  <a:srgbClr val="143C82"/>
                </a:solidFill>
                <a:latin typeface="Trebuchet MS"/>
                <a:ea typeface="Trebuchet MS"/>
                <a:cs typeface="Trebuchet MS"/>
                <a:sym typeface="Trebuchet MS"/>
              </a:rPr>
              <a:t>The trade-off </a:t>
            </a:r>
            <a:r>
              <a:rPr lang="pt-BR" sz="1800" dirty="0" err="1">
                <a:solidFill>
                  <a:srgbClr val="143C82"/>
                </a:solidFill>
                <a:latin typeface="Trebuchet MS"/>
                <a:ea typeface="Trebuchet MS"/>
                <a:cs typeface="Trebuchet MS"/>
                <a:sym typeface="Trebuchet MS"/>
              </a:rPr>
              <a:t>between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higher</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resolution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images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the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associated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complexities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costs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highlights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the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need</a:t>
            </a:r>
            <a:r>
              <a:rPr lang="pt-BR" sz="1800" dirty="0">
                <a:solidFill>
                  <a:srgbClr val="143C82"/>
                </a:solidFill>
                <a:latin typeface="Trebuchet MS"/>
                <a:ea typeface="Trebuchet MS"/>
                <a:cs typeface="Trebuchet MS"/>
                <a:sym typeface="Trebuchet MS"/>
              </a:rPr>
              <a:t> for </a:t>
            </a:r>
            <a:r>
              <a:rPr lang="pt-BR" sz="1800" dirty="0" err="1">
                <a:solidFill>
                  <a:srgbClr val="143C82"/>
                </a:solidFill>
                <a:latin typeface="Trebuchet MS"/>
                <a:ea typeface="Trebuchet MS"/>
                <a:cs typeface="Trebuchet MS"/>
                <a:sym typeface="Trebuchet MS"/>
              </a:rPr>
              <a:t>cost-effective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efficient</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alternatives</a:t>
            </a:r>
            <a:endParaRPr sz="1800" dirty="0">
              <a:solidFill>
                <a:srgbClr val="143C82"/>
              </a:solidFill>
              <a:latin typeface="Trebuchet MS"/>
              <a:ea typeface="Trebuchet MS"/>
              <a:cs typeface="Trebuchet MS"/>
              <a:sym typeface="Trebuchet MS"/>
            </a:endParaRPr>
          </a:p>
        </p:txBody>
      </p:sp>
      <p:sp>
        <p:nvSpPr>
          <p:cNvPr id="97" name="Google Shape;97;p14"/>
          <p:cNvSpPr txBox="1"/>
          <p:nvPr/>
        </p:nvSpPr>
        <p:spPr>
          <a:xfrm>
            <a:off x="1064424" y="652511"/>
            <a:ext cx="91821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dirty="0" err="1">
                <a:solidFill>
                  <a:srgbClr val="FF8C00"/>
                </a:solidFill>
                <a:latin typeface="Trebuchet MS"/>
                <a:ea typeface="Trebuchet MS"/>
                <a:cs typeface="Trebuchet MS"/>
                <a:sym typeface="Trebuchet MS"/>
              </a:rPr>
              <a:t>We</a:t>
            </a:r>
            <a:r>
              <a:rPr lang="pt-BR" sz="4000" b="1" dirty="0">
                <a:solidFill>
                  <a:srgbClr val="FF8C00"/>
                </a:solidFill>
                <a:latin typeface="Trebuchet MS"/>
                <a:ea typeface="Trebuchet MS"/>
                <a:cs typeface="Trebuchet MS"/>
                <a:sym typeface="Trebuchet MS"/>
              </a:rPr>
              <a:t> </a:t>
            </a:r>
            <a:r>
              <a:rPr lang="pt-BR" sz="4000" b="1" dirty="0" err="1">
                <a:solidFill>
                  <a:srgbClr val="FF8C00"/>
                </a:solidFill>
                <a:latin typeface="Trebuchet MS"/>
                <a:ea typeface="Trebuchet MS"/>
                <a:cs typeface="Trebuchet MS"/>
                <a:sym typeface="Trebuchet MS"/>
              </a:rPr>
              <a:t>explored</a:t>
            </a:r>
            <a:r>
              <a:rPr lang="pt-BR" sz="4000" b="1" dirty="0">
                <a:solidFill>
                  <a:srgbClr val="FF8C00"/>
                </a:solidFill>
                <a:latin typeface="Trebuchet MS"/>
                <a:ea typeface="Trebuchet MS"/>
                <a:cs typeface="Trebuchet MS"/>
                <a:sym typeface="Trebuchet MS"/>
              </a:rPr>
              <a:t> 2 </a:t>
            </a:r>
            <a:r>
              <a:rPr lang="pt-BR" sz="4000" b="1" dirty="0" err="1">
                <a:solidFill>
                  <a:srgbClr val="FF8C00"/>
                </a:solidFill>
                <a:latin typeface="Trebuchet MS"/>
                <a:ea typeface="Trebuchet MS"/>
                <a:cs typeface="Trebuchet MS"/>
                <a:sym typeface="Trebuchet MS"/>
              </a:rPr>
              <a:t>Solutions</a:t>
            </a:r>
            <a:r>
              <a:rPr lang="pt-BR" sz="4000" b="1" dirty="0">
                <a:solidFill>
                  <a:srgbClr val="FF8C00"/>
                </a:solidFill>
                <a:latin typeface="Trebuchet MS"/>
                <a:ea typeface="Trebuchet MS"/>
                <a:cs typeface="Trebuchet MS"/>
                <a:sym typeface="Trebuchet MS"/>
              </a:rPr>
              <a:t>! </a:t>
            </a:r>
            <a:endParaRPr sz="4000" b="1" dirty="0">
              <a:solidFill>
                <a:srgbClr val="FF8C00"/>
              </a:solidFill>
              <a:latin typeface="Trebuchet MS"/>
              <a:ea typeface="Trebuchet MS"/>
              <a:cs typeface="Trebuchet MS"/>
              <a:sym typeface="Trebuchet MS"/>
            </a:endParaRPr>
          </a:p>
        </p:txBody>
      </p:sp>
      <p:sp>
        <p:nvSpPr>
          <p:cNvPr id="98" name="Google Shape;98;p14"/>
          <p:cNvSpPr txBox="1"/>
          <p:nvPr/>
        </p:nvSpPr>
        <p:spPr>
          <a:xfrm>
            <a:off x="8003376" y="2683904"/>
            <a:ext cx="5562600" cy="3570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dirty="0" err="1">
                <a:solidFill>
                  <a:srgbClr val="143C82"/>
                </a:solidFill>
                <a:latin typeface="Trebuchet MS"/>
                <a:ea typeface="Trebuchet MS"/>
                <a:cs typeface="Trebuchet MS"/>
                <a:sym typeface="Trebuchet MS"/>
              </a:rPr>
              <a:t>Super-Resolution</a:t>
            </a:r>
            <a:r>
              <a:rPr lang="pt-BR" sz="2800" b="1" dirty="0">
                <a:solidFill>
                  <a:srgbClr val="143C82"/>
                </a:solidFill>
                <a:latin typeface="Trebuchet MS"/>
                <a:ea typeface="Trebuchet MS"/>
                <a:cs typeface="Trebuchet MS"/>
                <a:sym typeface="Trebuchet MS"/>
              </a:rPr>
              <a:t> as a </a:t>
            </a:r>
            <a:r>
              <a:rPr lang="pt-BR" sz="2800" b="1" dirty="0" err="1">
                <a:solidFill>
                  <a:srgbClr val="143C82"/>
                </a:solidFill>
                <a:latin typeface="Trebuchet MS"/>
                <a:ea typeface="Trebuchet MS"/>
                <a:cs typeface="Trebuchet MS"/>
                <a:sym typeface="Trebuchet MS"/>
              </a:rPr>
              <a:t>Solution</a:t>
            </a:r>
            <a:endParaRPr sz="2800" b="1"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800" b="1"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r>
              <a:rPr lang="pt-BR" sz="1800" dirty="0" err="1">
                <a:solidFill>
                  <a:srgbClr val="143C82"/>
                </a:solidFill>
                <a:latin typeface="Trebuchet MS"/>
                <a:ea typeface="Trebuchet MS"/>
                <a:cs typeface="Trebuchet MS"/>
                <a:sym typeface="Trebuchet MS"/>
              </a:rPr>
              <a:t>Recent</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advancements</a:t>
            </a:r>
            <a:r>
              <a:rPr lang="pt-BR" sz="1800" dirty="0">
                <a:solidFill>
                  <a:srgbClr val="143C82"/>
                </a:solidFill>
                <a:latin typeface="Trebuchet MS"/>
                <a:ea typeface="Trebuchet MS"/>
                <a:cs typeface="Trebuchet MS"/>
                <a:sym typeface="Trebuchet MS"/>
              </a:rPr>
              <a:t> in SR </a:t>
            </a:r>
            <a:r>
              <a:rPr lang="pt-BR" sz="1800" dirty="0" err="1">
                <a:solidFill>
                  <a:srgbClr val="143C82"/>
                </a:solidFill>
                <a:latin typeface="Trebuchet MS"/>
                <a:ea typeface="Trebuchet MS"/>
                <a:cs typeface="Trebuchet MS"/>
                <a:sym typeface="Trebuchet MS"/>
              </a:rPr>
              <a:t>have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been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applied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to</a:t>
            </a:r>
            <a:r>
              <a:rPr lang="pt-BR" sz="1800" dirty="0">
                <a:solidFill>
                  <a:srgbClr val="143C82"/>
                </a:solidFill>
                <a:latin typeface="Trebuchet MS"/>
                <a:ea typeface="Trebuchet MS"/>
                <a:cs typeface="Trebuchet MS"/>
                <a:sym typeface="Trebuchet MS"/>
              </a:rPr>
              <a:t> digital rock </a:t>
            </a:r>
            <a:r>
              <a:rPr lang="pt-BR" sz="1800" dirty="0" err="1">
                <a:solidFill>
                  <a:srgbClr val="143C82"/>
                </a:solidFill>
                <a:latin typeface="Trebuchet MS"/>
                <a:ea typeface="Trebuchet MS"/>
                <a:cs typeface="Trebuchet MS"/>
                <a:sym typeface="Trebuchet MS"/>
              </a:rPr>
              <a:t>imaging</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such</a:t>
            </a:r>
            <a:r>
              <a:rPr lang="pt-BR" sz="1800" dirty="0">
                <a:solidFill>
                  <a:srgbClr val="143C82"/>
                </a:solidFill>
                <a:latin typeface="Trebuchet MS"/>
                <a:ea typeface="Trebuchet MS"/>
                <a:cs typeface="Trebuchet MS"/>
                <a:sym typeface="Trebuchet MS"/>
              </a:rPr>
              <a:t> as </a:t>
            </a:r>
            <a:r>
              <a:rPr lang="pt-BR" sz="1800" dirty="0" err="1">
                <a:solidFill>
                  <a:srgbClr val="143C82"/>
                </a:solidFill>
                <a:latin typeface="Trebuchet MS"/>
                <a:ea typeface="Trebuchet MS"/>
                <a:cs typeface="Trebuchet MS"/>
                <a:sym typeface="Trebuchet MS"/>
              </a:rPr>
              <a:t>sandstone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carbonate samples, </a:t>
            </a:r>
            <a:r>
              <a:rPr lang="pt-BR" sz="1800" dirty="0" err="1">
                <a:solidFill>
                  <a:srgbClr val="143C82"/>
                </a:solidFill>
                <a:latin typeface="Trebuchet MS"/>
                <a:ea typeface="Trebuchet MS"/>
                <a:cs typeface="Trebuchet MS"/>
                <a:sym typeface="Trebuchet MS"/>
              </a:rPr>
              <a:t>where</a:t>
            </a:r>
            <a:r>
              <a:rPr lang="pt-BR" sz="1800" dirty="0">
                <a:solidFill>
                  <a:srgbClr val="143C82"/>
                </a:solidFill>
                <a:latin typeface="Trebuchet MS"/>
                <a:ea typeface="Trebuchet MS"/>
                <a:cs typeface="Trebuchet MS"/>
                <a:sym typeface="Trebuchet MS"/>
              </a:rPr>
              <a:t> a </a:t>
            </a:r>
            <a:r>
              <a:rPr lang="pt-BR" sz="1800" dirty="0" err="1">
                <a:solidFill>
                  <a:srgbClr val="143C82"/>
                </a:solidFill>
                <a:latin typeface="Trebuchet MS"/>
                <a:ea typeface="Trebuchet MS"/>
                <a:cs typeface="Trebuchet MS"/>
                <a:sym typeface="Trebuchet MS"/>
              </a:rPr>
              <a:t>variety</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of</a:t>
            </a:r>
            <a:r>
              <a:rPr lang="pt-BR" sz="1800" dirty="0">
                <a:solidFill>
                  <a:srgbClr val="143C82"/>
                </a:solidFill>
                <a:latin typeface="Trebuchet MS"/>
                <a:ea typeface="Trebuchet MS"/>
                <a:cs typeface="Trebuchet MS"/>
                <a:sym typeface="Trebuchet MS"/>
              </a:rPr>
              <a:t> models </a:t>
            </a:r>
            <a:r>
              <a:rPr lang="pt-BR" sz="1800" dirty="0" err="1">
                <a:solidFill>
                  <a:srgbClr val="143C82"/>
                </a:solidFill>
                <a:latin typeface="Trebuchet MS"/>
                <a:ea typeface="Trebuchet MS"/>
                <a:cs typeface="Trebuchet MS"/>
                <a:sym typeface="Trebuchet MS"/>
              </a:rPr>
              <a:t>have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been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successful</a:t>
            </a:r>
            <a:r>
              <a:rPr lang="pt-BR" sz="1800" dirty="0">
                <a:solidFill>
                  <a:srgbClr val="143C82"/>
                </a:solidFill>
                <a:latin typeface="Trebuchet MS"/>
                <a:ea typeface="Trebuchet MS"/>
                <a:cs typeface="Trebuchet MS"/>
                <a:sym typeface="Trebuchet MS"/>
              </a:rPr>
              <a:t> in </a:t>
            </a:r>
            <a:r>
              <a:rPr lang="pt-BR" sz="1800" dirty="0" err="1">
                <a:solidFill>
                  <a:srgbClr val="143C82"/>
                </a:solidFill>
                <a:latin typeface="Trebuchet MS"/>
                <a:ea typeface="Trebuchet MS"/>
                <a:cs typeface="Trebuchet MS"/>
                <a:sym typeface="Trebuchet MS"/>
              </a:rPr>
              <a:t>improving</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resolution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However</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these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techniques</a:t>
            </a:r>
            <a:r>
              <a:rPr lang="pt-BR" sz="1800" dirty="0">
                <a:solidFill>
                  <a:srgbClr val="143C82"/>
                </a:solidFill>
                <a:latin typeface="Trebuchet MS"/>
                <a:ea typeface="Trebuchet MS"/>
                <a:cs typeface="Trebuchet MS"/>
                <a:sym typeface="Trebuchet MS"/>
              </a:rPr>
              <a:t> still require </a:t>
            </a:r>
            <a:r>
              <a:rPr lang="pt-BR" sz="1800" dirty="0" err="1">
                <a:solidFill>
                  <a:srgbClr val="143C82"/>
                </a:solidFill>
                <a:latin typeface="Trebuchet MS"/>
                <a:ea typeface="Trebuchet MS"/>
                <a:cs typeface="Trebuchet MS"/>
                <a:sym typeface="Trebuchet MS"/>
              </a:rPr>
              <a:t>large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datasets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of</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low</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and</a:t>
            </a:r>
            <a:r>
              <a:rPr lang="pt-BR" sz="1800" dirty="0">
                <a:solidFill>
                  <a:srgbClr val="143C82"/>
                </a:solidFill>
                <a:latin typeface="Trebuchet MS"/>
                <a:ea typeface="Trebuchet MS"/>
                <a:cs typeface="Trebuchet MS"/>
                <a:sym typeface="Trebuchet MS"/>
              </a:rPr>
              <a:t> high-</a:t>
            </a:r>
            <a:r>
              <a:rPr lang="pt-BR" sz="1800" dirty="0" err="1">
                <a:solidFill>
                  <a:srgbClr val="143C82"/>
                </a:solidFill>
                <a:latin typeface="Trebuchet MS"/>
                <a:ea typeface="Trebuchet MS"/>
                <a:cs typeface="Trebuchet MS"/>
                <a:sym typeface="Trebuchet MS"/>
              </a:rPr>
              <a:t>resolution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images</a:t>
            </a:r>
            <a:r>
              <a:rPr lang="pt-BR" sz="1800" dirty="0">
                <a:solidFill>
                  <a:srgbClr val="143C82"/>
                </a:solidFill>
                <a:latin typeface="Trebuchet MS"/>
                <a:ea typeface="Trebuchet MS"/>
                <a:cs typeface="Trebuchet MS"/>
                <a:sym typeface="Trebuchet MS"/>
              </a:rPr>
              <a:t> for </a:t>
            </a:r>
            <a:r>
              <a:rPr lang="pt-BR" sz="1800" dirty="0" err="1">
                <a:solidFill>
                  <a:srgbClr val="143C82"/>
                </a:solidFill>
                <a:latin typeface="Trebuchet MS"/>
                <a:ea typeface="Trebuchet MS"/>
                <a:cs typeface="Trebuchet MS"/>
                <a:sym typeface="Trebuchet MS"/>
              </a:rPr>
              <a:t>effective</a:t>
            </a:r>
            <a:r>
              <a:rPr lang="pt-BR" sz="1800" dirty="0">
                <a:solidFill>
                  <a:srgbClr val="143C82"/>
                </a:solidFill>
                <a:latin typeface="Trebuchet MS"/>
                <a:ea typeface="Trebuchet MS"/>
                <a:cs typeface="Trebuchet MS"/>
                <a:sym typeface="Trebuchet MS"/>
              </a:rPr>
              <a:t> training.</a:t>
            </a:r>
            <a:endParaRPr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800" dirty="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r>
              <a:rPr lang="pt-BR" sz="1800" dirty="0" err="1">
                <a:solidFill>
                  <a:srgbClr val="143C82"/>
                </a:solidFill>
                <a:latin typeface="Trebuchet MS"/>
                <a:ea typeface="Trebuchet MS"/>
                <a:cs typeface="Trebuchet MS"/>
                <a:sym typeface="Trebuchet MS"/>
              </a:rPr>
              <a:t>To</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address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this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challenge</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our</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study</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introduces</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the</a:t>
            </a:r>
            <a:r>
              <a:rPr lang="pt-BR" sz="1800" dirty="0">
                <a:solidFill>
                  <a:srgbClr val="143C82"/>
                </a:solidFill>
                <a:latin typeface="Trebuchet MS"/>
                <a:ea typeface="Trebuchet MS"/>
                <a:cs typeface="Trebuchet MS"/>
                <a:sym typeface="Trebuchet MS"/>
              </a:rPr>
              <a:t> use </a:t>
            </a:r>
            <a:r>
              <a:rPr lang="pt-BR" sz="1800" dirty="0" err="1">
                <a:solidFill>
                  <a:srgbClr val="143C82"/>
                </a:solidFill>
                <a:latin typeface="Trebuchet MS"/>
                <a:ea typeface="Trebuchet MS"/>
                <a:cs typeface="Trebuchet MS"/>
                <a:sym typeface="Trebuchet MS"/>
              </a:rPr>
              <a:t>of</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synthetic</a:t>
            </a:r>
            <a:r>
              <a:rPr lang="pt-BR" sz="1800" dirty="0">
                <a:solidFill>
                  <a:srgbClr val="143C82"/>
                </a:solidFill>
                <a:latin typeface="Trebuchet MS"/>
                <a:ea typeface="Trebuchet MS"/>
                <a:cs typeface="Trebuchet MS"/>
                <a:sym typeface="Trebuchet MS"/>
              </a:rPr>
              <a:t> data </a:t>
            </a:r>
            <a:r>
              <a:rPr lang="pt-BR" sz="1800" dirty="0" err="1">
                <a:solidFill>
                  <a:srgbClr val="143C82"/>
                </a:solidFill>
                <a:latin typeface="Trebuchet MS"/>
                <a:ea typeface="Trebuchet MS"/>
                <a:cs typeface="Trebuchet MS"/>
                <a:sym typeface="Trebuchet MS"/>
              </a:rPr>
              <a:t>generation</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combined</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with</a:t>
            </a:r>
            <a:r>
              <a:rPr lang="pt-BR" sz="1800" dirty="0">
                <a:solidFill>
                  <a:srgbClr val="143C82"/>
                </a:solidFill>
                <a:latin typeface="Trebuchet MS"/>
                <a:ea typeface="Trebuchet MS"/>
                <a:cs typeface="Trebuchet MS"/>
                <a:sym typeface="Trebuchet MS"/>
              </a:rPr>
              <a:t> </a:t>
            </a:r>
            <a:r>
              <a:rPr lang="pt-BR" sz="1800" dirty="0" err="1">
                <a:solidFill>
                  <a:srgbClr val="143C82"/>
                </a:solidFill>
                <a:latin typeface="Trebuchet MS"/>
                <a:ea typeface="Trebuchet MS"/>
                <a:cs typeface="Trebuchet MS"/>
                <a:sym typeface="Trebuchet MS"/>
              </a:rPr>
              <a:t>transfer</a:t>
            </a:r>
            <a:r>
              <a:rPr lang="pt-BR" sz="1800" dirty="0">
                <a:solidFill>
                  <a:srgbClr val="143C82"/>
                </a:solidFill>
                <a:latin typeface="Trebuchet MS"/>
                <a:ea typeface="Trebuchet MS"/>
                <a:cs typeface="Trebuchet MS"/>
                <a:sym typeface="Trebuchet MS"/>
              </a:rPr>
              <a:t> learning. </a:t>
            </a:r>
            <a:endParaRPr sz="1800" dirty="0">
              <a:solidFill>
                <a:srgbClr val="143C82"/>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04" name="Google Shape;104;p15"/>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5"/>
          <p:cNvSpPr txBox="1"/>
          <p:nvPr/>
        </p:nvSpPr>
        <p:spPr>
          <a:xfrm>
            <a:off x="1064423" y="640839"/>
            <a:ext cx="91820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Dataset used</a:t>
            </a:r>
            <a:endParaRPr sz="4000" b="1">
              <a:solidFill>
                <a:srgbClr val="FF8C00"/>
              </a:solidFill>
              <a:latin typeface="Trebuchet MS"/>
              <a:ea typeface="Trebuchet MS"/>
              <a:cs typeface="Trebuchet MS"/>
              <a:sym typeface="Trebuchet MS"/>
            </a:endParaRPr>
          </a:p>
        </p:txBody>
      </p:sp>
      <p:pic>
        <p:nvPicPr>
          <p:cNvPr id="106" name="Google Shape;106;p15"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pic>
        <p:nvPicPr>
          <p:cNvPr id="107" name="Google Shape;107;p15"/>
          <p:cNvPicPr preferRelativeResize="0"/>
          <p:nvPr/>
        </p:nvPicPr>
        <p:blipFill>
          <a:blip r:embed="rId5">
            <a:alphaModFix/>
          </a:blip>
          <a:stretch>
            <a:fillRect/>
          </a:stretch>
        </p:blipFill>
        <p:spPr>
          <a:xfrm>
            <a:off x="8072975" y="2683888"/>
            <a:ext cx="4709801" cy="4709801"/>
          </a:xfrm>
          <a:prstGeom prst="rect">
            <a:avLst/>
          </a:prstGeom>
          <a:noFill/>
          <a:ln>
            <a:noFill/>
          </a:ln>
        </p:spPr>
      </p:pic>
      <p:sp>
        <p:nvSpPr>
          <p:cNvPr id="108" name="Google Shape;108;p15"/>
          <p:cNvSpPr txBox="1"/>
          <p:nvPr/>
        </p:nvSpPr>
        <p:spPr>
          <a:xfrm>
            <a:off x="1064424" y="2683905"/>
            <a:ext cx="5562600" cy="2647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Dataset overview</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0" i="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Source: Super Resolution Dataset of Digital Rocks (DRSRD1-2D) by Wang, Armstrong, et al. (2019)</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Content: Collection of 1000 high-resolution images of Bentheimer sandstone</a:t>
            </a:r>
            <a:endParaRPr sz="1800">
              <a:solidFill>
                <a:srgbClr val="143C82"/>
              </a:solidFill>
              <a:latin typeface="Trebuchet MS"/>
              <a:ea typeface="Trebuchet MS"/>
              <a:cs typeface="Trebuchet MS"/>
              <a:sym typeface="Trebuchet MS"/>
            </a:endParaRPr>
          </a:p>
          <a:p>
            <a:pPr marL="45720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Trebuchet MS"/>
              <a:buChar char="•"/>
            </a:pPr>
            <a:r>
              <a:rPr lang="pt-BR" sz="1800">
                <a:solidFill>
                  <a:srgbClr val="143C82"/>
                </a:solidFill>
                <a:latin typeface="Trebuchet MS"/>
                <a:ea typeface="Trebuchet MS"/>
                <a:cs typeface="Trebuchet MS"/>
                <a:sym typeface="Trebuchet MS"/>
              </a:rPr>
              <a:t>Process: Images downsampled by 8x to create low-quality version</a:t>
            </a:r>
            <a:endParaRPr sz="1800">
              <a:solidFill>
                <a:srgbClr val="143C82"/>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14" name="Google Shape;114;p16"/>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6"/>
          <p:cNvSpPr txBox="1"/>
          <p:nvPr/>
        </p:nvSpPr>
        <p:spPr>
          <a:xfrm>
            <a:off x="1064423" y="640839"/>
            <a:ext cx="918209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SRCNN: Super-resolution convolutional neural network</a:t>
            </a:r>
            <a:endParaRPr sz="4000" b="1">
              <a:solidFill>
                <a:srgbClr val="FF8C00"/>
              </a:solidFill>
              <a:latin typeface="Trebuchet MS"/>
              <a:ea typeface="Trebuchet MS"/>
              <a:cs typeface="Trebuchet MS"/>
              <a:sym typeface="Trebuchet MS"/>
            </a:endParaRPr>
          </a:p>
        </p:txBody>
      </p:sp>
      <p:sp>
        <p:nvSpPr>
          <p:cNvPr id="116" name="Google Shape;116;p16"/>
          <p:cNvSpPr txBox="1"/>
          <p:nvPr/>
        </p:nvSpPr>
        <p:spPr>
          <a:xfrm>
            <a:off x="1064424" y="2683905"/>
            <a:ext cx="5562600" cy="20934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Architecture</a:t>
            </a:r>
            <a:endParaRPr sz="2800" b="1">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Layer 1: Extracts image patches</a:t>
            </a:r>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Layer 2: Non-linear mapping from low-resolution to high-resolution images </a:t>
            </a:r>
            <a:endParaRPr/>
          </a:p>
          <a:p>
            <a:pPr marL="285750" marR="0" lvl="0" indent="-222250" algn="just" rtl="0">
              <a:spcBef>
                <a:spcPts val="0"/>
              </a:spcBef>
              <a:spcAft>
                <a:spcPts val="0"/>
              </a:spcAft>
              <a:buClr>
                <a:schemeClr val="dk1"/>
              </a:buClr>
              <a:buSzPts val="1000"/>
              <a:buFont typeface="Arial"/>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b="0" i="0">
                <a:solidFill>
                  <a:srgbClr val="143C82"/>
                </a:solidFill>
                <a:latin typeface="Trebuchet MS"/>
                <a:ea typeface="Trebuchet MS"/>
                <a:cs typeface="Trebuchet MS"/>
                <a:sym typeface="Trebuchet MS"/>
              </a:rPr>
              <a:t>Layer 3: High-resolution image reconstruction </a:t>
            </a:r>
            <a:endParaRPr sz="1800">
              <a:solidFill>
                <a:srgbClr val="143C82"/>
              </a:solidFill>
              <a:latin typeface="Trebuchet MS"/>
              <a:ea typeface="Trebuchet MS"/>
              <a:cs typeface="Trebuchet MS"/>
              <a:sym typeface="Trebuchet MS"/>
            </a:endParaRPr>
          </a:p>
        </p:txBody>
      </p:sp>
      <p:pic>
        <p:nvPicPr>
          <p:cNvPr id="117" name="Google Shape;117;p16"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18" name="Google Shape;118;p16"/>
          <p:cNvSpPr txBox="1"/>
          <p:nvPr/>
        </p:nvSpPr>
        <p:spPr>
          <a:xfrm>
            <a:off x="1064424" y="5192284"/>
            <a:ext cx="55626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pt-BR" sz="2800" b="1">
                <a:solidFill>
                  <a:srgbClr val="143C82"/>
                </a:solidFill>
                <a:latin typeface="Trebuchet MS"/>
                <a:ea typeface="Trebuchet MS"/>
                <a:cs typeface="Trebuchet MS"/>
                <a:sym typeface="Trebuchet MS"/>
              </a:rPr>
              <a:t>Advantages:</a:t>
            </a:r>
            <a:endParaRPr/>
          </a:p>
          <a:p>
            <a:pPr marL="0" marR="0" lvl="0" indent="0" algn="just" rtl="0">
              <a:spcBef>
                <a:spcPts val="0"/>
              </a:spcBef>
              <a:spcAft>
                <a:spcPts val="0"/>
              </a:spcAft>
              <a:buNone/>
            </a:pPr>
            <a:endParaRPr sz="1000" b="1">
              <a:solidFill>
                <a:srgbClr val="FF8C00"/>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Simplified implementation and understanding</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Reduced computational resource requirements</a:t>
            </a:r>
            <a:endParaRPr sz="1800">
              <a:solidFill>
                <a:srgbClr val="143C82"/>
              </a:solidFill>
              <a:latin typeface="Trebuchet MS"/>
              <a:ea typeface="Trebuchet MS"/>
              <a:cs typeface="Trebuchet MS"/>
              <a:sym typeface="Trebuchet MS"/>
            </a:endParaRPr>
          </a:p>
          <a:p>
            <a:pPr marL="0" marR="0" lvl="0" indent="0" algn="just" rtl="0">
              <a:spcBef>
                <a:spcPts val="0"/>
              </a:spcBef>
              <a:spcAft>
                <a:spcPts val="0"/>
              </a:spcAft>
              <a:buNone/>
            </a:pPr>
            <a:endParaRPr sz="1000">
              <a:solidFill>
                <a:srgbClr val="143C82"/>
              </a:solidFill>
              <a:latin typeface="Trebuchet MS"/>
              <a:ea typeface="Trebuchet MS"/>
              <a:cs typeface="Trebuchet MS"/>
              <a:sym typeface="Trebuchet MS"/>
            </a:endParaRPr>
          </a:p>
          <a:p>
            <a:pPr marL="285750" marR="0" lvl="0" indent="-285750" algn="just" rtl="0">
              <a:spcBef>
                <a:spcPts val="0"/>
              </a:spcBef>
              <a:spcAft>
                <a:spcPts val="0"/>
              </a:spcAft>
              <a:buClr>
                <a:srgbClr val="143C82"/>
              </a:buClr>
              <a:buSzPts val="1800"/>
              <a:buFont typeface="Arial"/>
              <a:buChar char="•"/>
            </a:pPr>
            <a:r>
              <a:rPr lang="pt-BR" sz="1800">
                <a:solidFill>
                  <a:srgbClr val="143C82"/>
                </a:solidFill>
                <a:latin typeface="Trebuchet MS"/>
                <a:ea typeface="Trebuchet MS"/>
                <a:cs typeface="Trebuchet MS"/>
                <a:sym typeface="Trebuchet MS"/>
              </a:rPr>
              <a:t>Accelerated output generation</a:t>
            </a:r>
            <a:endParaRPr sz="1800">
              <a:solidFill>
                <a:srgbClr val="143C82"/>
              </a:solidFill>
              <a:latin typeface="Trebuchet MS"/>
              <a:ea typeface="Trebuchet MS"/>
              <a:cs typeface="Trebuchet MS"/>
              <a:sym typeface="Trebuchet MS"/>
            </a:endParaRPr>
          </a:p>
        </p:txBody>
      </p:sp>
      <p:pic>
        <p:nvPicPr>
          <p:cNvPr id="119" name="Google Shape;119;p16"/>
          <p:cNvPicPr preferRelativeResize="0"/>
          <p:nvPr/>
        </p:nvPicPr>
        <p:blipFill>
          <a:blip r:embed="rId5">
            <a:alphaModFix/>
          </a:blip>
          <a:stretch>
            <a:fillRect/>
          </a:stretch>
        </p:blipFill>
        <p:spPr>
          <a:xfrm>
            <a:off x="6769875" y="2776350"/>
            <a:ext cx="7489850" cy="4093600"/>
          </a:xfrm>
          <a:prstGeom prst="rect">
            <a:avLst/>
          </a:prstGeom>
          <a:solidFill>
            <a:schemeClr val="lt1"/>
          </a:solidFill>
          <a:ln w="12700" cap="flat" cmpd="sng">
            <a:solidFill>
              <a:srgbClr val="16408C"/>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r="30181" b="38529"/>
          <a:stretch/>
        </p:blipFill>
        <p:spPr>
          <a:xfrm>
            <a:off x="7315200" y="476250"/>
            <a:ext cx="7315200" cy="7753350"/>
          </a:xfrm>
          <a:prstGeom prst="rect">
            <a:avLst/>
          </a:prstGeom>
          <a:noFill/>
          <a:ln>
            <a:noFill/>
          </a:ln>
        </p:spPr>
      </p:pic>
      <p:sp>
        <p:nvSpPr>
          <p:cNvPr id="125" name="Google Shape;125;p17"/>
          <p:cNvSpPr/>
          <p:nvPr/>
        </p:nvSpPr>
        <p:spPr>
          <a:xfrm>
            <a:off x="0" y="7977600"/>
            <a:ext cx="14630400" cy="252000"/>
          </a:xfrm>
          <a:prstGeom prst="rect">
            <a:avLst/>
          </a:prstGeom>
          <a:gradFill>
            <a:gsLst>
              <a:gs pos="0">
                <a:srgbClr val="FF8C00"/>
              </a:gs>
              <a:gs pos="20000">
                <a:srgbClr val="FF8C00"/>
              </a:gs>
              <a:gs pos="100000">
                <a:srgbClr val="FFFF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7"/>
          <p:cNvSpPr txBox="1"/>
          <p:nvPr/>
        </p:nvSpPr>
        <p:spPr>
          <a:xfrm>
            <a:off x="1064423" y="640839"/>
            <a:ext cx="91821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Training SRCNN model on the</a:t>
            </a:r>
            <a:endParaRPr sz="4000" b="1">
              <a:solidFill>
                <a:srgbClr val="FF8C00"/>
              </a:solidFill>
              <a:latin typeface="Trebuchet MS"/>
              <a:ea typeface="Trebuchet MS"/>
              <a:cs typeface="Trebuchet MS"/>
              <a:sym typeface="Trebuchet MS"/>
            </a:endParaRPr>
          </a:p>
          <a:p>
            <a:pPr marL="0" marR="0" lvl="0" indent="0" algn="l" rtl="0">
              <a:spcBef>
                <a:spcPts val="0"/>
              </a:spcBef>
              <a:spcAft>
                <a:spcPts val="0"/>
              </a:spcAft>
              <a:buNone/>
            </a:pPr>
            <a:r>
              <a:rPr lang="pt-BR" sz="4000" b="1">
                <a:solidFill>
                  <a:srgbClr val="FF8C00"/>
                </a:solidFill>
                <a:latin typeface="Trebuchet MS"/>
                <a:ea typeface="Trebuchet MS"/>
                <a:cs typeface="Trebuchet MS"/>
                <a:sym typeface="Trebuchet MS"/>
              </a:rPr>
              <a:t>dataset</a:t>
            </a:r>
            <a:endParaRPr sz="4000" b="1">
              <a:solidFill>
                <a:srgbClr val="FF8C00"/>
              </a:solidFill>
              <a:latin typeface="Trebuchet MS"/>
              <a:ea typeface="Trebuchet MS"/>
              <a:cs typeface="Trebuchet MS"/>
              <a:sym typeface="Trebuchet MS"/>
            </a:endParaRPr>
          </a:p>
        </p:txBody>
      </p:sp>
      <p:pic>
        <p:nvPicPr>
          <p:cNvPr id="127" name="Google Shape;127;p17" descr="Uma imagem com Gráficos, logótipo, design gráfico, captura de ecrã&#10;&#10;Descrição gerada automaticamente"/>
          <p:cNvPicPr preferRelativeResize="0"/>
          <p:nvPr/>
        </p:nvPicPr>
        <p:blipFill rotWithShape="1">
          <a:blip r:embed="rId4">
            <a:alphaModFix/>
          </a:blip>
          <a:srcRect/>
          <a:stretch/>
        </p:blipFill>
        <p:spPr>
          <a:xfrm>
            <a:off x="8910571" y="-402766"/>
            <a:ext cx="5821429" cy="3274554"/>
          </a:xfrm>
          <a:prstGeom prst="rect">
            <a:avLst/>
          </a:prstGeom>
          <a:noFill/>
          <a:ln>
            <a:noFill/>
          </a:ln>
        </p:spPr>
      </p:pic>
      <p:sp>
        <p:nvSpPr>
          <p:cNvPr id="128" name="Google Shape;128;p17"/>
          <p:cNvSpPr/>
          <p:nvPr/>
        </p:nvSpPr>
        <p:spPr>
          <a:xfrm>
            <a:off x="970938" y="2683906"/>
            <a:ext cx="12634200" cy="4714500"/>
          </a:xfrm>
          <a:prstGeom prst="rect">
            <a:avLst/>
          </a:prstGeom>
          <a:solidFill>
            <a:schemeClr val="lt1"/>
          </a:solidFill>
          <a:ln w="12700" cap="flat" cmpd="sng">
            <a:solidFill>
              <a:srgbClr val="164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7"/>
          <p:cNvSpPr txBox="1"/>
          <p:nvPr/>
        </p:nvSpPr>
        <p:spPr>
          <a:xfrm>
            <a:off x="6169327" y="4870412"/>
            <a:ext cx="208854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rgbClr val="143C82"/>
                </a:solidFill>
                <a:latin typeface="Trebuchet MS"/>
                <a:ea typeface="Trebuchet MS"/>
                <a:cs typeface="Trebuchet MS"/>
                <a:sym typeface="Trebuchet MS"/>
              </a:rPr>
              <a:t>Figures, Images, Charts or Tables </a:t>
            </a:r>
            <a:endParaRPr/>
          </a:p>
        </p:txBody>
      </p:sp>
      <p:sp>
        <p:nvSpPr>
          <p:cNvPr id="130" name="Google Shape;130;p17"/>
          <p:cNvSpPr txBox="1"/>
          <p:nvPr/>
        </p:nvSpPr>
        <p:spPr>
          <a:xfrm>
            <a:off x="1970775" y="2871800"/>
            <a:ext cx="106890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solidFill>
                  <a:srgbClr val="16408C"/>
                </a:solidFill>
                <a:latin typeface="Trebuchet MS"/>
                <a:ea typeface="Trebuchet MS"/>
                <a:cs typeface="Trebuchet MS"/>
                <a:sym typeface="Trebuchet MS"/>
              </a:rPr>
              <a:t>               LR image                              Model output                                HR image</a:t>
            </a:r>
            <a:endParaRPr sz="2000">
              <a:solidFill>
                <a:srgbClr val="16408C"/>
              </a:solidFill>
              <a:latin typeface="Trebuchet MS"/>
              <a:ea typeface="Trebuchet MS"/>
              <a:cs typeface="Trebuchet MS"/>
              <a:sym typeface="Trebuchet MS"/>
            </a:endParaRPr>
          </a:p>
        </p:txBody>
      </p:sp>
      <p:pic>
        <p:nvPicPr>
          <p:cNvPr id="131" name="Google Shape;131;p17"/>
          <p:cNvPicPr preferRelativeResize="0"/>
          <p:nvPr/>
        </p:nvPicPr>
        <p:blipFill>
          <a:blip r:embed="rId5">
            <a:alphaModFix/>
          </a:blip>
          <a:stretch>
            <a:fillRect/>
          </a:stretch>
        </p:blipFill>
        <p:spPr>
          <a:xfrm>
            <a:off x="1970775" y="3507525"/>
            <a:ext cx="3373727" cy="3372100"/>
          </a:xfrm>
          <a:prstGeom prst="rect">
            <a:avLst/>
          </a:prstGeom>
          <a:noFill/>
          <a:ln>
            <a:noFill/>
          </a:ln>
        </p:spPr>
      </p:pic>
      <p:pic>
        <p:nvPicPr>
          <p:cNvPr id="132" name="Google Shape;132;p17"/>
          <p:cNvPicPr preferRelativeResize="0"/>
          <p:nvPr/>
        </p:nvPicPr>
        <p:blipFill>
          <a:blip r:embed="rId6">
            <a:alphaModFix/>
          </a:blip>
          <a:stretch>
            <a:fillRect/>
          </a:stretch>
        </p:blipFill>
        <p:spPr>
          <a:xfrm>
            <a:off x="9285925" y="3506700"/>
            <a:ext cx="3373752" cy="3373752"/>
          </a:xfrm>
          <a:prstGeom prst="rect">
            <a:avLst/>
          </a:prstGeom>
          <a:noFill/>
          <a:ln>
            <a:noFill/>
          </a:ln>
        </p:spPr>
      </p:pic>
      <p:pic>
        <p:nvPicPr>
          <p:cNvPr id="133" name="Google Shape;133;p17"/>
          <p:cNvPicPr preferRelativeResize="0"/>
          <p:nvPr/>
        </p:nvPicPr>
        <p:blipFill>
          <a:blip r:embed="rId7">
            <a:alphaModFix/>
          </a:blip>
          <a:stretch>
            <a:fillRect/>
          </a:stretch>
        </p:blipFill>
        <p:spPr>
          <a:xfrm>
            <a:off x="5628350" y="3506700"/>
            <a:ext cx="3373727" cy="3373727"/>
          </a:xfrm>
          <a:prstGeom prst="rect">
            <a:avLst/>
          </a:prstGeom>
          <a:noFill/>
          <a:ln>
            <a:noFill/>
          </a:ln>
        </p:spPr>
      </p:pic>
      <p:sp>
        <p:nvSpPr>
          <p:cNvPr id="2" name="CaixaDeTexto 1">
            <a:extLst>
              <a:ext uri="{FF2B5EF4-FFF2-40B4-BE49-F238E27FC236}">
                <a16:creationId xmlns:a16="http://schemas.microsoft.com/office/drawing/2014/main" id="{954C2B51-C37B-7C98-C4A4-54A65EB0E458}"/>
              </a:ext>
            </a:extLst>
          </p:cNvPr>
          <p:cNvSpPr txBox="1"/>
          <p:nvPr/>
        </p:nvSpPr>
        <p:spPr>
          <a:xfrm>
            <a:off x="4790209" y="7491905"/>
            <a:ext cx="6130636" cy="307777"/>
          </a:xfrm>
          <a:prstGeom prst="rect">
            <a:avLst/>
          </a:prstGeom>
          <a:noFill/>
        </p:spPr>
        <p:txBody>
          <a:bodyPr wrap="square" rtlCol="0">
            <a:spAutoFit/>
          </a:bodyPr>
          <a:lstStyle/>
          <a:p>
            <a:r>
              <a:rPr lang="pt-BR" b="1" dirty="0" err="1">
                <a:solidFill>
                  <a:srgbClr val="FF0000"/>
                </a:solidFill>
              </a:rPr>
              <a:t>Not</a:t>
            </a:r>
            <a:r>
              <a:rPr lang="pt-BR" b="1" dirty="0">
                <a:solidFill>
                  <a:srgbClr val="FF0000"/>
                </a:solidFill>
              </a:rPr>
              <a:t> </a:t>
            </a:r>
            <a:r>
              <a:rPr lang="pt-BR" b="1" dirty="0" err="1">
                <a:solidFill>
                  <a:srgbClr val="FF0000"/>
                </a:solidFill>
              </a:rPr>
              <a:t>that</a:t>
            </a:r>
            <a:r>
              <a:rPr lang="pt-BR" b="1" dirty="0">
                <a:solidFill>
                  <a:srgbClr val="FF0000"/>
                </a:solidFill>
              </a:rPr>
              <a:t> </a:t>
            </a:r>
            <a:r>
              <a:rPr lang="pt-BR" b="1" dirty="0" err="1">
                <a:solidFill>
                  <a:srgbClr val="FF0000"/>
                </a:solidFill>
              </a:rPr>
              <a:t>good</a:t>
            </a:r>
            <a:r>
              <a:rPr lang="pt-BR" b="1" dirty="0">
                <a:solidFill>
                  <a:srgbClr val="FF0000"/>
                </a:solidFill>
              </a:rPr>
              <a:t>, </a:t>
            </a:r>
            <a:r>
              <a:rPr lang="pt-BR" b="1" dirty="0" err="1">
                <a:solidFill>
                  <a:srgbClr val="FF0000"/>
                </a:solidFill>
              </a:rPr>
              <a:t>metion</a:t>
            </a:r>
            <a:r>
              <a:rPr lang="pt-BR" b="1" dirty="0">
                <a:solidFill>
                  <a:srgbClr val="FF0000"/>
                </a:solidFill>
              </a:rPr>
              <a:t> </a:t>
            </a:r>
            <a:r>
              <a:rPr lang="pt-BR" b="1" dirty="0" err="1">
                <a:solidFill>
                  <a:srgbClr val="FF0000"/>
                </a:solidFill>
              </a:rPr>
              <a:t>that</a:t>
            </a:r>
            <a:r>
              <a:rPr lang="pt-BR" b="1" dirty="0">
                <a:solidFill>
                  <a:srgbClr val="FF0000"/>
                </a:solidFill>
              </a:rPr>
              <a:t> </a:t>
            </a:r>
            <a:r>
              <a:rPr lang="pt-BR" b="1" dirty="0" err="1">
                <a:solidFill>
                  <a:srgbClr val="FF0000"/>
                </a:solidFill>
              </a:rPr>
              <a:t>by</a:t>
            </a:r>
            <a:r>
              <a:rPr lang="pt-BR" b="1" dirty="0">
                <a:solidFill>
                  <a:srgbClr val="FF0000"/>
                </a:solidFill>
              </a:rPr>
              <a:t> </a:t>
            </a:r>
            <a:r>
              <a:rPr lang="pt-BR" b="1" dirty="0" err="1">
                <a:solidFill>
                  <a:srgbClr val="FF0000"/>
                </a:solidFill>
              </a:rPr>
              <a:t>transfer</a:t>
            </a:r>
            <a:r>
              <a:rPr lang="pt-BR" b="1" dirty="0">
                <a:solidFill>
                  <a:srgbClr val="FF0000"/>
                </a:solidFill>
              </a:rPr>
              <a:t> learning </a:t>
            </a:r>
            <a:r>
              <a:rPr lang="pt-BR" b="1" dirty="0" err="1">
                <a:solidFill>
                  <a:srgbClr val="FF0000"/>
                </a:solidFill>
              </a:rPr>
              <a:t>we</a:t>
            </a:r>
            <a:r>
              <a:rPr lang="pt-BR" b="1" dirty="0">
                <a:solidFill>
                  <a:srgbClr val="FF0000"/>
                </a:solidFill>
              </a:rPr>
              <a:t> make it </a:t>
            </a:r>
            <a:r>
              <a:rPr lang="pt-BR" b="1" dirty="0" err="1">
                <a:solidFill>
                  <a:srgbClr val="FF0000"/>
                </a:solidFill>
              </a:rPr>
              <a:t>better</a:t>
            </a:r>
            <a:endParaRPr lang="pt-BR" b="1" dirty="0">
              <a:solidFill>
                <a:srgbClr val="FF0000"/>
              </a:solidFill>
            </a:endParaRPr>
          </a:p>
        </p:txBody>
      </p:sp>
    </p:spTree>
  </p:cSld>
  <p:clrMapOvr>
    <a:masterClrMapping/>
  </p:clrMapOvr>
</p:sld>
</file>

<file path=ppt/theme/theme1.xml><?xml version="1.0" encoding="utf-8"?>
<a:theme xmlns:a="http://schemas.openxmlformats.org/drawingml/2006/main" name="Tema do Office">
  <a:themeElements>
    <a:clrScheme name="Tema do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1721</Words>
  <Application>Microsoft Office PowerPoint</Application>
  <PresentationFormat>Personalizar</PresentationFormat>
  <Paragraphs>222</Paragraphs>
  <Slides>26</Slides>
  <Notes>22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26</vt:i4>
      </vt:variant>
    </vt:vector>
  </HeadingPairs>
  <TitlesOfParts>
    <vt:vector size="31" baseType="lpstr">
      <vt:lpstr>Arial</vt:lpstr>
      <vt:lpstr>Calibri</vt:lpstr>
      <vt:lpstr>ElsevierGulliver</vt:lpstr>
      <vt:lpstr>Trebuchet MS</vt:lpstr>
      <vt:lpstr>Tema do Office</vt:lpstr>
      <vt:lpstr>Apresentação do PowerPoint</vt:lpstr>
      <vt:lpstr>These are for you to read!</vt:lpstr>
      <vt:lpstr>These are for you to read!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hamid reza</dc:creator>
  <cp:lastModifiedBy>hamid reza</cp:lastModifiedBy>
  <cp:revision>4</cp:revision>
  <dcterms:modified xsi:type="dcterms:W3CDTF">2024-08-20T14:35:02Z</dcterms:modified>
</cp:coreProperties>
</file>